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6" r:id="rId5"/>
    <p:sldId id="259" r:id="rId6"/>
    <p:sldId id="273" r:id="rId7"/>
    <p:sldId id="267" r:id="rId8"/>
    <p:sldId id="269" r:id="rId9"/>
    <p:sldId id="268" r:id="rId10"/>
    <p:sldId id="265" r:id="rId11"/>
    <p:sldId id="270" r:id="rId12"/>
    <p:sldId id="275" r:id="rId13"/>
    <p:sldId id="272" r:id="rId14"/>
    <p:sldId id="280" r:id="rId15"/>
    <p:sldId id="281" r:id="rId16"/>
    <p:sldId id="282" r:id="rId17"/>
    <p:sldId id="283" r:id="rId18"/>
    <p:sldId id="276" r:id="rId19"/>
    <p:sldId id="277" r:id="rId20"/>
    <p:sldId id="278" r:id="rId21"/>
    <p:sldId id="279" r:id="rId22"/>
    <p:sldId id="274" r:id="rId23"/>
    <p:sldId id="271" r:id="rId24"/>
    <p:sldId id="284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50"/>
    <a:srgbClr val="FFCB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18" autoAdjust="0"/>
  </p:normalViewPr>
  <p:slideViewPr>
    <p:cSldViewPr>
      <p:cViewPr varScale="1">
        <p:scale>
          <a:sx n="51" d="100"/>
          <a:sy n="51" d="100"/>
        </p:scale>
        <p:origin x="-117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22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rico\Meus%20documentos\sel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spPr>
            <a:ln>
              <a:solidFill>
                <a:srgbClr val="007450"/>
              </a:solidFill>
            </a:ln>
          </c:spPr>
          <c:marker>
            <c:symbol val="none"/>
          </c:marker>
          <c:cat>
            <c:numRef>
              <c:f>Plan2!$K$2:$K$176</c:f>
              <c:numCache>
                <c:formatCode>General</c:formatCode>
                <c:ptCount val="175"/>
                <c:pt idx="0">
                  <c:v>1998</c:v>
                </c:pt>
                <c:pt idx="1">
                  <c:v>1998</c:v>
                </c:pt>
                <c:pt idx="2">
                  <c:v>1998</c:v>
                </c:pt>
                <c:pt idx="3">
                  <c:v>1998</c:v>
                </c:pt>
                <c:pt idx="4">
                  <c:v>1998</c:v>
                </c:pt>
                <c:pt idx="5">
                  <c:v>1998</c:v>
                </c:pt>
                <c:pt idx="6">
                  <c:v>1999</c:v>
                </c:pt>
                <c:pt idx="7">
                  <c:v>1999</c:v>
                </c:pt>
                <c:pt idx="8">
                  <c:v>1999</c:v>
                </c:pt>
                <c:pt idx="9">
                  <c:v>1999</c:v>
                </c:pt>
                <c:pt idx="10">
                  <c:v>1999</c:v>
                </c:pt>
                <c:pt idx="11">
                  <c:v>1999</c:v>
                </c:pt>
                <c:pt idx="12">
                  <c:v>1999</c:v>
                </c:pt>
                <c:pt idx="13">
                  <c:v>1999</c:v>
                </c:pt>
                <c:pt idx="14">
                  <c:v>1999</c:v>
                </c:pt>
                <c:pt idx="15">
                  <c:v>1999</c:v>
                </c:pt>
                <c:pt idx="16">
                  <c:v>1999</c:v>
                </c:pt>
                <c:pt idx="17">
                  <c:v>1999</c:v>
                </c:pt>
                <c:pt idx="18">
                  <c:v>1999</c:v>
                </c:pt>
                <c:pt idx="19">
                  <c:v>1999</c:v>
                </c:pt>
                <c:pt idx="20">
                  <c:v>1999</c:v>
                </c:pt>
                <c:pt idx="21">
                  <c:v>1999</c:v>
                </c:pt>
                <c:pt idx="22">
                  <c:v>1999</c:v>
                </c:pt>
                <c:pt idx="23">
                  <c:v>1999</c:v>
                </c:pt>
                <c:pt idx="24">
                  <c:v>1999</c:v>
                </c:pt>
                <c:pt idx="25">
                  <c:v>1999</c:v>
                </c:pt>
                <c:pt idx="26">
                  <c:v>1999</c:v>
                </c:pt>
                <c:pt idx="27">
                  <c:v>1999</c:v>
                </c:pt>
                <c:pt idx="28">
                  <c:v>2000</c:v>
                </c:pt>
                <c:pt idx="29">
                  <c:v>2000</c:v>
                </c:pt>
                <c:pt idx="30">
                  <c:v>2000</c:v>
                </c:pt>
                <c:pt idx="31">
                  <c:v>2000</c:v>
                </c:pt>
                <c:pt idx="32">
                  <c:v>2000</c:v>
                </c:pt>
                <c:pt idx="33">
                  <c:v>2000</c:v>
                </c:pt>
                <c:pt idx="34">
                  <c:v>2000</c:v>
                </c:pt>
                <c:pt idx="35">
                  <c:v>2000</c:v>
                </c:pt>
                <c:pt idx="36">
                  <c:v>2000</c:v>
                </c:pt>
                <c:pt idx="37">
                  <c:v>2000</c:v>
                </c:pt>
                <c:pt idx="38">
                  <c:v>2000</c:v>
                </c:pt>
                <c:pt idx="39">
                  <c:v>2000</c:v>
                </c:pt>
                <c:pt idx="40">
                  <c:v>2000</c:v>
                </c:pt>
                <c:pt idx="41">
                  <c:v>2000</c:v>
                </c:pt>
                <c:pt idx="42">
                  <c:v>2001</c:v>
                </c:pt>
                <c:pt idx="43">
                  <c:v>2001</c:v>
                </c:pt>
                <c:pt idx="44">
                  <c:v>2001</c:v>
                </c:pt>
                <c:pt idx="45">
                  <c:v>2001</c:v>
                </c:pt>
                <c:pt idx="46">
                  <c:v>2001</c:v>
                </c:pt>
                <c:pt idx="47">
                  <c:v>2001</c:v>
                </c:pt>
                <c:pt idx="48">
                  <c:v>2001</c:v>
                </c:pt>
                <c:pt idx="49">
                  <c:v>2001</c:v>
                </c:pt>
                <c:pt idx="50">
                  <c:v>2001</c:v>
                </c:pt>
                <c:pt idx="51">
                  <c:v>2001</c:v>
                </c:pt>
                <c:pt idx="52">
                  <c:v>2001</c:v>
                </c:pt>
                <c:pt idx="53">
                  <c:v>2001</c:v>
                </c:pt>
                <c:pt idx="54">
                  <c:v>2002</c:v>
                </c:pt>
                <c:pt idx="55">
                  <c:v>2002</c:v>
                </c:pt>
                <c:pt idx="56">
                  <c:v>2002</c:v>
                </c:pt>
                <c:pt idx="57">
                  <c:v>2002</c:v>
                </c:pt>
                <c:pt idx="58">
                  <c:v>2002</c:v>
                </c:pt>
                <c:pt idx="59">
                  <c:v>2002</c:v>
                </c:pt>
                <c:pt idx="60">
                  <c:v>2002</c:v>
                </c:pt>
                <c:pt idx="61">
                  <c:v>2002</c:v>
                </c:pt>
                <c:pt idx="62">
                  <c:v>2002</c:v>
                </c:pt>
                <c:pt idx="63">
                  <c:v>2002</c:v>
                </c:pt>
                <c:pt idx="64">
                  <c:v>2002</c:v>
                </c:pt>
                <c:pt idx="65">
                  <c:v>2002</c:v>
                </c:pt>
                <c:pt idx="66">
                  <c:v>2002</c:v>
                </c:pt>
                <c:pt idx="67">
                  <c:v>2003</c:v>
                </c:pt>
                <c:pt idx="68">
                  <c:v>2003</c:v>
                </c:pt>
                <c:pt idx="69">
                  <c:v>2003</c:v>
                </c:pt>
                <c:pt idx="70">
                  <c:v>2003</c:v>
                </c:pt>
                <c:pt idx="71">
                  <c:v>2003</c:v>
                </c:pt>
                <c:pt idx="72">
                  <c:v>2003</c:v>
                </c:pt>
                <c:pt idx="73">
                  <c:v>2003</c:v>
                </c:pt>
                <c:pt idx="74">
                  <c:v>2003</c:v>
                </c:pt>
                <c:pt idx="75">
                  <c:v>2003</c:v>
                </c:pt>
                <c:pt idx="76">
                  <c:v>2003</c:v>
                </c:pt>
                <c:pt idx="77">
                  <c:v>2003</c:v>
                </c:pt>
                <c:pt idx="78">
                  <c:v>2003</c:v>
                </c:pt>
                <c:pt idx="79">
                  <c:v>2004</c:v>
                </c:pt>
                <c:pt idx="80">
                  <c:v>2004</c:v>
                </c:pt>
                <c:pt idx="81">
                  <c:v>2004</c:v>
                </c:pt>
                <c:pt idx="82">
                  <c:v>2004</c:v>
                </c:pt>
                <c:pt idx="83">
                  <c:v>2004</c:v>
                </c:pt>
                <c:pt idx="84">
                  <c:v>2004</c:v>
                </c:pt>
                <c:pt idx="85">
                  <c:v>2004</c:v>
                </c:pt>
                <c:pt idx="86">
                  <c:v>2004</c:v>
                </c:pt>
                <c:pt idx="87">
                  <c:v>2004</c:v>
                </c:pt>
                <c:pt idx="88">
                  <c:v>2004</c:v>
                </c:pt>
                <c:pt idx="89">
                  <c:v>2004</c:v>
                </c:pt>
                <c:pt idx="90">
                  <c:v>2004</c:v>
                </c:pt>
                <c:pt idx="91">
                  <c:v>2005</c:v>
                </c:pt>
                <c:pt idx="92">
                  <c:v>2005</c:v>
                </c:pt>
                <c:pt idx="93">
                  <c:v>2005</c:v>
                </c:pt>
                <c:pt idx="94">
                  <c:v>2005</c:v>
                </c:pt>
                <c:pt idx="95">
                  <c:v>2005</c:v>
                </c:pt>
                <c:pt idx="96">
                  <c:v>2005</c:v>
                </c:pt>
                <c:pt idx="97">
                  <c:v>2005</c:v>
                </c:pt>
                <c:pt idx="98">
                  <c:v>2005</c:v>
                </c:pt>
                <c:pt idx="99">
                  <c:v>2005</c:v>
                </c:pt>
                <c:pt idx="100">
                  <c:v>2005</c:v>
                </c:pt>
                <c:pt idx="101">
                  <c:v>2005</c:v>
                </c:pt>
                <c:pt idx="102">
                  <c:v>2005</c:v>
                </c:pt>
                <c:pt idx="103">
                  <c:v>2006</c:v>
                </c:pt>
                <c:pt idx="104">
                  <c:v>2006</c:v>
                </c:pt>
                <c:pt idx="105">
                  <c:v>2006</c:v>
                </c:pt>
                <c:pt idx="106">
                  <c:v>2006</c:v>
                </c:pt>
                <c:pt idx="107">
                  <c:v>2006</c:v>
                </c:pt>
                <c:pt idx="108">
                  <c:v>2006</c:v>
                </c:pt>
                <c:pt idx="109">
                  <c:v>2006</c:v>
                </c:pt>
                <c:pt idx="110">
                  <c:v>2006</c:v>
                </c:pt>
                <c:pt idx="111">
                  <c:v>2007</c:v>
                </c:pt>
                <c:pt idx="112">
                  <c:v>2007</c:v>
                </c:pt>
                <c:pt idx="113">
                  <c:v>2007</c:v>
                </c:pt>
                <c:pt idx="114">
                  <c:v>2007</c:v>
                </c:pt>
                <c:pt idx="115">
                  <c:v>2007</c:v>
                </c:pt>
                <c:pt idx="116">
                  <c:v>2007</c:v>
                </c:pt>
                <c:pt idx="117">
                  <c:v>2007</c:v>
                </c:pt>
                <c:pt idx="118">
                  <c:v>2007</c:v>
                </c:pt>
                <c:pt idx="119">
                  <c:v>2008</c:v>
                </c:pt>
                <c:pt idx="120">
                  <c:v>2008</c:v>
                </c:pt>
                <c:pt idx="121">
                  <c:v>2008</c:v>
                </c:pt>
                <c:pt idx="122">
                  <c:v>2008</c:v>
                </c:pt>
                <c:pt idx="123">
                  <c:v>2008</c:v>
                </c:pt>
                <c:pt idx="124">
                  <c:v>2008</c:v>
                </c:pt>
                <c:pt idx="125">
                  <c:v>2008</c:v>
                </c:pt>
                <c:pt idx="126">
                  <c:v>2008</c:v>
                </c:pt>
                <c:pt idx="127">
                  <c:v>2009</c:v>
                </c:pt>
                <c:pt idx="128">
                  <c:v>2009</c:v>
                </c:pt>
                <c:pt idx="129">
                  <c:v>2009</c:v>
                </c:pt>
                <c:pt idx="130">
                  <c:v>2009</c:v>
                </c:pt>
                <c:pt idx="131">
                  <c:v>2009</c:v>
                </c:pt>
                <c:pt idx="132">
                  <c:v>2009</c:v>
                </c:pt>
                <c:pt idx="133">
                  <c:v>2009</c:v>
                </c:pt>
                <c:pt idx="134">
                  <c:v>2009</c:v>
                </c:pt>
                <c:pt idx="135">
                  <c:v>2010</c:v>
                </c:pt>
                <c:pt idx="136">
                  <c:v>2010</c:v>
                </c:pt>
                <c:pt idx="137">
                  <c:v>2010</c:v>
                </c:pt>
                <c:pt idx="138">
                  <c:v>2010</c:v>
                </c:pt>
                <c:pt idx="139">
                  <c:v>2010</c:v>
                </c:pt>
                <c:pt idx="140">
                  <c:v>2010</c:v>
                </c:pt>
                <c:pt idx="141">
                  <c:v>2010</c:v>
                </c:pt>
                <c:pt idx="142">
                  <c:v>2010</c:v>
                </c:pt>
                <c:pt idx="143">
                  <c:v>2011</c:v>
                </c:pt>
                <c:pt idx="144">
                  <c:v>2011</c:v>
                </c:pt>
                <c:pt idx="145">
                  <c:v>2011</c:v>
                </c:pt>
                <c:pt idx="146">
                  <c:v>2011</c:v>
                </c:pt>
                <c:pt idx="147">
                  <c:v>2011</c:v>
                </c:pt>
                <c:pt idx="148">
                  <c:v>2011</c:v>
                </c:pt>
                <c:pt idx="149">
                  <c:v>2011</c:v>
                </c:pt>
                <c:pt idx="150">
                  <c:v>2011</c:v>
                </c:pt>
                <c:pt idx="151">
                  <c:v>2012</c:v>
                </c:pt>
                <c:pt idx="152">
                  <c:v>2012</c:v>
                </c:pt>
                <c:pt idx="153">
                  <c:v>2012</c:v>
                </c:pt>
                <c:pt idx="154">
                  <c:v>2012</c:v>
                </c:pt>
                <c:pt idx="155">
                  <c:v>2012</c:v>
                </c:pt>
                <c:pt idx="156">
                  <c:v>2012</c:v>
                </c:pt>
                <c:pt idx="157">
                  <c:v>2012</c:v>
                </c:pt>
                <c:pt idx="158">
                  <c:v>2012</c:v>
                </c:pt>
                <c:pt idx="159">
                  <c:v>2013</c:v>
                </c:pt>
                <c:pt idx="160">
                  <c:v>2013</c:v>
                </c:pt>
                <c:pt idx="161">
                  <c:v>2013</c:v>
                </c:pt>
                <c:pt idx="162">
                  <c:v>2013</c:v>
                </c:pt>
                <c:pt idx="163">
                  <c:v>2013</c:v>
                </c:pt>
                <c:pt idx="164">
                  <c:v>2013</c:v>
                </c:pt>
                <c:pt idx="165">
                  <c:v>2013</c:v>
                </c:pt>
                <c:pt idx="166">
                  <c:v>2013</c:v>
                </c:pt>
                <c:pt idx="167">
                  <c:v>2014</c:v>
                </c:pt>
                <c:pt idx="168">
                  <c:v>2014</c:v>
                </c:pt>
                <c:pt idx="169">
                  <c:v>2014</c:v>
                </c:pt>
                <c:pt idx="170">
                  <c:v>2014</c:v>
                </c:pt>
                <c:pt idx="171">
                  <c:v>2014</c:v>
                </c:pt>
                <c:pt idx="172">
                  <c:v>2014</c:v>
                </c:pt>
                <c:pt idx="173">
                  <c:v>2014</c:v>
                </c:pt>
                <c:pt idx="174">
                  <c:v>2014</c:v>
                </c:pt>
              </c:numCache>
            </c:numRef>
          </c:cat>
          <c:val>
            <c:numRef>
              <c:f>Plan2!$L$2:$L$176</c:f>
              <c:numCache>
                <c:formatCode>0.00%</c:formatCode>
                <c:ptCount val="175"/>
                <c:pt idx="0">
                  <c:v>0.38000000000000012</c:v>
                </c:pt>
                <c:pt idx="1">
                  <c:v>0.34500000000000014</c:v>
                </c:pt>
                <c:pt idx="2">
                  <c:v>0.28000000000000008</c:v>
                </c:pt>
                <c:pt idx="3">
                  <c:v>0.23250000000000001</c:v>
                </c:pt>
                <c:pt idx="4">
                  <c:v>0.21750000000000005</c:v>
                </c:pt>
                <c:pt idx="5">
                  <c:v>0.21000000000000005</c:v>
                </c:pt>
                <c:pt idx="6">
                  <c:v>0.19750000000000006</c:v>
                </c:pt>
                <c:pt idx="7">
                  <c:v>0.19000000000000006</c:v>
                </c:pt>
                <c:pt idx="8">
                  <c:v>0.19000000000000006</c:v>
                </c:pt>
                <c:pt idx="9">
                  <c:v>0.19000000000000006</c:v>
                </c:pt>
                <c:pt idx="10">
                  <c:v>0.19000000000000006</c:v>
                </c:pt>
                <c:pt idx="11">
                  <c:v>0.29000000000000009</c:v>
                </c:pt>
                <c:pt idx="12">
                  <c:v>0.25</c:v>
                </c:pt>
                <c:pt idx="13">
                  <c:v>0.45</c:v>
                </c:pt>
                <c:pt idx="14">
                  <c:v>0.4200000000000001</c:v>
                </c:pt>
                <c:pt idx="15">
                  <c:v>0.39500000000000013</c:v>
                </c:pt>
                <c:pt idx="16">
                  <c:v>0.34000000000000014</c:v>
                </c:pt>
                <c:pt idx="17">
                  <c:v>0.32000000000000012</c:v>
                </c:pt>
                <c:pt idx="18">
                  <c:v>0.2950000000000001</c:v>
                </c:pt>
                <c:pt idx="19">
                  <c:v>0.27</c:v>
                </c:pt>
                <c:pt idx="20">
                  <c:v>0.23500000000000001</c:v>
                </c:pt>
                <c:pt idx="21">
                  <c:v>0.22000000000000006</c:v>
                </c:pt>
                <c:pt idx="22">
                  <c:v>0.21000000000000005</c:v>
                </c:pt>
                <c:pt idx="23">
                  <c:v>0.19500000000000006</c:v>
                </c:pt>
                <c:pt idx="24">
                  <c:v>0.19500000000000006</c:v>
                </c:pt>
                <c:pt idx="25">
                  <c:v>0.19000000000000006</c:v>
                </c:pt>
                <c:pt idx="26">
                  <c:v>0.19000000000000006</c:v>
                </c:pt>
                <c:pt idx="27">
                  <c:v>0.19000000000000006</c:v>
                </c:pt>
                <c:pt idx="28">
                  <c:v>0.19000000000000006</c:v>
                </c:pt>
                <c:pt idx="29">
                  <c:v>0.19000000000000006</c:v>
                </c:pt>
                <c:pt idx="30">
                  <c:v>0.19000000000000006</c:v>
                </c:pt>
                <c:pt idx="31">
                  <c:v>0.19000000000000006</c:v>
                </c:pt>
                <c:pt idx="32">
                  <c:v>0.18500000000000005</c:v>
                </c:pt>
                <c:pt idx="33">
                  <c:v>0.18500000000000005</c:v>
                </c:pt>
                <c:pt idx="34">
                  <c:v>0.18500000000000005</c:v>
                </c:pt>
                <c:pt idx="35">
                  <c:v>0.17500000000000004</c:v>
                </c:pt>
                <c:pt idx="36">
                  <c:v>0.17</c:v>
                </c:pt>
                <c:pt idx="37">
                  <c:v>0.16500000000000006</c:v>
                </c:pt>
                <c:pt idx="38">
                  <c:v>0.16500000000000006</c:v>
                </c:pt>
                <c:pt idx="39">
                  <c:v>0.16500000000000006</c:v>
                </c:pt>
                <c:pt idx="40">
                  <c:v>0.16500000000000006</c:v>
                </c:pt>
                <c:pt idx="41">
                  <c:v>0.16500000000000006</c:v>
                </c:pt>
                <c:pt idx="42">
                  <c:v>0.15750000000000006</c:v>
                </c:pt>
                <c:pt idx="43">
                  <c:v>0.15250000000000005</c:v>
                </c:pt>
                <c:pt idx="44">
                  <c:v>0.15250000000000005</c:v>
                </c:pt>
                <c:pt idx="45">
                  <c:v>0.15750000000000006</c:v>
                </c:pt>
                <c:pt idx="46">
                  <c:v>0.16250000000000006</c:v>
                </c:pt>
                <c:pt idx="47">
                  <c:v>0.16750000000000007</c:v>
                </c:pt>
                <c:pt idx="48">
                  <c:v>0.18250000000000005</c:v>
                </c:pt>
                <c:pt idx="49">
                  <c:v>0.19000000000000006</c:v>
                </c:pt>
                <c:pt idx="50">
                  <c:v>0.19000000000000006</c:v>
                </c:pt>
                <c:pt idx="51">
                  <c:v>0.19000000000000006</c:v>
                </c:pt>
                <c:pt idx="52">
                  <c:v>0.19000000000000006</c:v>
                </c:pt>
                <c:pt idx="53">
                  <c:v>0.19000000000000006</c:v>
                </c:pt>
                <c:pt idx="54">
                  <c:v>0.19000000000000006</c:v>
                </c:pt>
                <c:pt idx="55">
                  <c:v>0.19000000000000006</c:v>
                </c:pt>
                <c:pt idx="56">
                  <c:v>0.18750000000000006</c:v>
                </c:pt>
                <c:pt idx="57">
                  <c:v>0.18500000000000005</c:v>
                </c:pt>
                <c:pt idx="58">
                  <c:v>0.18500000000000005</c:v>
                </c:pt>
                <c:pt idx="59">
                  <c:v>0.18500000000000005</c:v>
                </c:pt>
                <c:pt idx="60">
                  <c:v>0.18500000000000005</c:v>
                </c:pt>
                <c:pt idx="61">
                  <c:v>0.18000000000000005</c:v>
                </c:pt>
                <c:pt idx="62">
                  <c:v>0.18000000000000005</c:v>
                </c:pt>
                <c:pt idx="63">
                  <c:v>0.18000000000000005</c:v>
                </c:pt>
                <c:pt idx="64">
                  <c:v>0.21000000000000005</c:v>
                </c:pt>
                <c:pt idx="65">
                  <c:v>0.21000000000000005</c:v>
                </c:pt>
                <c:pt idx="66">
                  <c:v>0.22000000000000006</c:v>
                </c:pt>
                <c:pt idx="67">
                  <c:v>0.25</c:v>
                </c:pt>
                <c:pt idx="68">
                  <c:v>0.255</c:v>
                </c:pt>
                <c:pt idx="69">
                  <c:v>0.26500000000000001</c:v>
                </c:pt>
                <c:pt idx="70">
                  <c:v>0.26500000000000001</c:v>
                </c:pt>
                <c:pt idx="71">
                  <c:v>0.26500000000000001</c:v>
                </c:pt>
                <c:pt idx="72">
                  <c:v>0.26500000000000001</c:v>
                </c:pt>
                <c:pt idx="73">
                  <c:v>0.26</c:v>
                </c:pt>
                <c:pt idx="74">
                  <c:v>0.24500000000000005</c:v>
                </c:pt>
                <c:pt idx="75">
                  <c:v>0.22000000000000006</c:v>
                </c:pt>
                <c:pt idx="76">
                  <c:v>0.2</c:v>
                </c:pt>
                <c:pt idx="77">
                  <c:v>0.19000000000000006</c:v>
                </c:pt>
                <c:pt idx="78">
                  <c:v>0.17500000000000004</c:v>
                </c:pt>
                <c:pt idx="79">
                  <c:v>0.16500000000000006</c:v>
                </c:pt>
                <c:pt idx="80">
                  <c:v>0.16500000000000006</c:v>
                </c:pt>
                <c:pt idx="81">
                  <c:v>0.16500000000000006</c:v>
                </c:pt>
                <c:pt idx="82">
                  <c:v>0.16250000000000006</c:v>
                </c:pt>
                <c:pt idx="83">
                  <c:v>0.16000000000000006</c:v>
                </c:pt>
                <c:pt idx="84">
                  <c:v>0.16000000000000006</c:v>
                </c:pt>
                <c:pt idx="85">
                  <c:v>0.16000000000000006</c:v>
                </c:pt>
                <c:pt idx="86">
                  <c:v>0.16000000000000006</c:v>
                </c:pt>
                <c:pt idx="87">
                  <c:v>0.16000000000000006</c:v>
                </c:pt>
                <c:pt idx="88">
                  <c:v>0.16250000000000006</c:v>
                </c:pt>
                <c:pt idx="89">
                  <c:v>0.16750000000000007</c:v>
                </c:pt>
                <c:pt idx="90">
                  <c:v>0.17250000000000001</c:v>
                </c:pt>
                <c:pt idx="91">
                  <c:v>0.17750000000000005</c:v>
                </c:pt>
                <c:pt idx="92">
                  <c:v>0.18250000000000005</c:v>
                </c:pt>
                <c:pt idx="93">
                  <c:v>0.18750000000000006</c:v>
                </c:pt>
                <c:pt idx="94">
                  <c:v>0.19250000000000006</c:v>
                </c:pt>
                <c:pt idx="95">
                  <c:v>0.19500000000000006</c:v>
                </c:pt>
                <c:pt idx="96">
                  <c:v>0.19750000000000006</c:v>
                </c:pt>
                <c:pt idx="97">
                  <c:v>0.19750000000000006</c:v>
                </c:pt>
                <c:pt idx="98">
                  <c:v>0.19750000000000006</c:v>
                </c:pt>
                <c:pt idx="99">
                  <c:v>0.19750000000000006</c:v>
                </c:pt>
                <c:pt idx="100">
                  <c:v>0.19500000000000006</c:v>
                </c:pt>
                <c:pt idx="101">
                  <c:v>0.19000000000000006</c:v>
                </c:pt>
                <c:pt idx="102">
                  <c:v>0.18500000000000005</c:v>
                </c:pt>
                <c:pt idx="103">
                  <c:v>0.18000000000000005</c:v>
                </c:pt>
                <c:pt idx="104">
                  <c:v>0.17250000000000001</c:v>
                </c:pt>
                <c:pt idx="105">
                  <c:v>0.16500000000000006</c:v>
                </c:pt>
                <c:pt idx="106">
                  <c:v>0.15750000000000006</c:v>
                </c:pt>
                <c:pt idx="107">
                  <c:v>0.15250000000000005</c:v>
                </c:pt>
                <c:pt idx="108">
                  <c:v>0.14750000000000005</c:v>
                </c:pt>
                <c:pt idx="109">
                  <c:v>0.14250000000000004</c:v>
                </c:pt>
                <c:pt idx="110">
                  <c:v>0.13750000000000001</c:v>
                </c:pt>
                <c:pt idx="111">
                  <c:v>0.13250000000000001</c:v>
                </c:pt>
                <c:pt idx="112">
                  <c:v>0.13</c:v>
                </c:pt>
                <c:pt idx="113">
                  <c:v>0.1275</c:v>
                </c:pt>
                <c:pt idx="114">
                  <c:v>0.125</c:v>
                </c:pt>
                <c:pt idx="115">
                  <c:v>0.12000000000000002</c:v>
                </c:pt>
                <c:pt idx="116">
                  <c:v>0.11500000000000003</c:v>
                </c:pt>
                <c:pt idx="117">
                  <c:v>0.11250000000000003</c:v>
                </c:pt>
                <c:pt idx="118">
                  <c:v>0.11250000000000003</c:v>
                </c:pt>
                <c:pt idx="119">
                  <c:v>0.11250000000000003</c:v>
                </c:pt>
                <c:pt idx="120">
                  <c:v>0.11250000000000003</c:v>
                </c:pt>
                <c:pt idx="121">
                  <c:v>0.11250000000000003</c:v>
                </c:pt>
                <c:pt idx="122">
                  <c:v>0.11749999999999999</c:v>
                </c:pt>
                <c:pt idx="123">
                  <c:v>0.12250000000000003</c:v>
                </c:pt>
                <c:pt idx="124">
                  <c:v>0.13</c:v>
                </c:pt>
                <c:pt idx="125">
                  <c:v>0.13750000000000001</c:v>
                </c:pt>
                <c:pt idx="126">
                  <c:v>0.13750000000000001</c:v>
                </c:pt>
                <c:pt idx="127">
                  <c:v>0.13750000000000001</c:v>
                </c:pt>
                <c:pt idx="128">
                  <c:v>0.1275</c:v>
                </c:pt>
                <c:pt idx="129">
                  <c:v>0.11250000000000003</c:v>
                </c:pt>
                <c:pt idx="130">
                  <c:v>0.10249999999999998</c:v>
                </c:pt>
                <c:pt idx="131">
                  <c:v>9.2500000000000054E-2</c:v>
                </c:pt>
                <c:pt idx="132">
                  <c:v>8.7500000000000036E-2</c:v>
                </c:pt>
                <c:pt idx="133">
                  <c:v>8.7500000000000036E-2</c:v>
                </c:pt>
                <c:pt idx="134">
                  <c:v>8.7500000000000036E-2</c:v>
                </c:pt>
                <c:pt idx="135">
                  <c:v>8.7500000000000036E-2</c:v>
                </c:pt>
                <c:pt idx="136">
                  <c:v>8.7500000000000036E-2</c:v>
                </c:pt>
                <c:pt idx="137">
                  <c:v>8.7500000000000036E-2</c:v>
                </c:pt>
                <c:pt idx="138">
                  <c:v>9.5000000000000043E-2</c:v>
                </c:pt>
                <c:pt idx="139">
                  <c:v>0.10249999999999998</c:v>
                </c:pt>
                <c:pt idx="140">
                  <c:v>0.10750000000000003</c:v>
                </c:pt>
                <c:pt idx="141">
                  <c:v>0.10750000000000003</c:v>
                </c:pt>
                <c:pt idx="142">
                  <c:v>0.10750000000000003</c:v>
                </c:pt>
                <c:pt idx="143">
                  <c:v>0.10750000000000003</c:v>
                </c:pt>
                <c:pt idx="144">
                  <c:v>0.11250000000000003</c:v>
                </c:pt>
                <c:pt idx="145">
                  <c:v>0.11749999999999999</c:v>
                </c:pt>
                <c:pt idx="146">
                  <c:v>0.12000000000000002</c:v>
                </c:pt>
                <c:pt idx="147">
                  <c:v>0.12250000000000003</c:v>
                </c:pt>
                <c:pt idx="148">
                  <c:v>0.125</c:v>
                </c:pt>
                <c:pt idx="149">
                  <c:v>0.12000000000000002</c:v>
                </c:pt>
                <c:pt idx="150">
                  <c:v>0.11500000000000003</c:v>
                </c:pt>
                <c:pt idx="151">
                  <c:v>0.11000000000000003</c:v>
                </c:pt>
                <c:pt idx="152">
                  <c:v>0.10500000000000002</c:v>
                </c:pt>
                <c:pt idx="153">
                  <c:v>9.7500000000000031E-2</c:v>
                </c:pt>
                <c:pt idx="154">
                  <c:v>9.0000000000000038E-2</c:v>
                </c:pt>
                <c:pt idx="155">
                  <c:v>8.5000000000000034E-2</c:v>
                </c:pt>
                <c:pt idx="156">
                  <c:v>8.0000000000000029E-2</c:v>
                </c:pt>
                <c:pt idx="157">
                  <c:v>7.5000000000000025E-2</c:v>
                </c:pt>
                <c:pt idx="158">
                  <c:v>7.2500000000000023E-2</c:v>
                </c:pt>
                <c:pt idx="159">
                  <c:v>7.2500000000000023E-2</c:v>
                </c:pt>
                <c:pt idx="160">
                  <c:v>7.2500000000000023E-2</c:v>
                </c:pt>
                <c:pt idx="161">
                  <c:v>7.2500000000000023E-2</c:v>
                </c:pt>
                <c:pt idx="162">
                  <c:v>7.5000000000000025E-2</c:v>
                </c:pt>
                <c:pt idx="163">
                  <c:v>8.0000000000000029E-2</c:v>
                </c:pt>
                <c:pt idx="164">
                  <c:v>8.5000000000000034E-2</c:v>
                </c:pt>
                <c:pt idx="165">
                  <c:v>9.0000000000000038E-2</c:v>
                </c:pt>
                <c:pt idx="166">
                  <c:v>9.5000000000000043E-2</c:v>
                </c:pt>
                <c:pt idx="167">
                  <c:v>0.1</c:v>
                </c:pt>
                <c:pt idx="168">
                  <c:v>0.10500000000000002</c:v>
                </c:pt>
                <c:pt idx="169">
                  <c:v>0.10750000000000003</c:v>
                </c:pt>
                <c:pt idx="170">
                  <c:v>0.11000000000000003</c:v>
                </c:pt>
                <c:pt idx="171">
                  <c:v>0.11000000000000003</c:v>
                </c:pt>
                <c:pt idx="172">
                  <c:v>0.11000000000000003</c:v>
                </c:pt>
                <c:pt idx="173">
                  <c:v>0.11000000000000003</c:v>
                </c:pt>
                <c:pt idx="174">
                  <c:v>0.11250000000000003</c:v>
                </c:pt>
              </c:numCache>
            </c:numRef>
          </c:val>
        </c:ser>
        <c:marker val="1"/>
        <c:axId val="68673536"/>
        <c:axId val="68675072"/>
      </c:lineChart>
      <c:catAx>
        <c:axId val="6867353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007450"/>
            </a:solidFill>
          </a:ln>
        </c:spPr>
        <c:txPr>
          <a:bodyPr rot="-2700000"/>
          <a:lstStyle/>
          <a:p>
            <a:pPr>
              <a:defRPr/>
            </a:pPr>
            <a:endParaRPr lang="pt-BR"/>
          </a:p>
        </c:txPr>
        <c:crossAx val="68675072"/>
        <c:crosses val="autoZero"/>
        <c:lblAlgn val="ctr"/>
        <c:lblOffset val="100"/>
        <c:tickLblSkip val="15"/>
      </c:catAx>
      <c:valAx>
        <c:axId val="68675072"/>
        <c:scaling>
          <c:orientation val="minMax"/>
        </c:scaling>
        <c:axPos val="l"/>
        <c:majorGridlines>
          <c:spPr>
            <a:ln>
              <a:solidFill>
                <a:srgbClr val="007450">
                  <a:alpha val="42000"/>
                </a:srgbClr>
              </a:solidFill>
            </a:ln>
          </c:spPr>
        </c:majorGridlines>
        <c:numFmt formatCode="0%" sourceLinked="0"/>
        <c:tickLblPos val="nextTo"/>
        <c:spPr>
          <a:ln>
            <a:solidFill>
              <a:srgbClr val="9BBB59">
                <a:alpha val="33000"/>
              </a:srgbClr>
            </a:solidFill>
          </a:ln>
        </c:spPr>
        <c:crossAx val="68673536"/>
        <c:crosses val="autoZero"/>
        <c:crossBetween val="between"/>
        <c:majorUnit val="0.1"/>
      </c:valAx>
    </c:plotArea>
    <c:plotVisOnly val="1"/>
  </c:chart>
  <c:txPr>
    <a:bodyPr/>
    <a:lstStyle/>
    <a:p>
      <a:pPr>
        <a:defRPr sz="1600">
          <a:solidFill>
            <a:srgbClr val="007450"/>
          </a:solidFill>
        </a:defRPr>
      </a:pPr>
      <a:endParaRPr lang="pt-B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2D5D3-E92B-425A-A9AC-14A4268396DD}" type="datetimeFigureOut">
              <a:rPr lang="pt-BR" smtClean="0"/>
              <a:pPr/>
              <a:t>05/11/2014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FB13D-2028-4305-B068-297645D6FC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254F-5677-497F-B302-FA3C0CB2CFA3}" type="datetimeFigureOut">
              <a:rPr lang="en-GB" smtClean="0"/>
              <a:pPr/>
              <a:t>05/11/2014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F9017-F593-4D24-B15B-62D70FABB435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Abertura">
    <p:bg>
      <p:bgPr>
        <a:blipFill dpi="0" rotWithShape="0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Logo CVM Completo (Corrigido) sem especificaçã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574314"/>
            <a:ext cx="1728192" cy="102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878855"/>
            <a:ext cx="5544616" cy="1470025"/>
          </a:xfrm>
        </p:spPr>
        <p:txBody>
          <a:bodyPr/>
          <a:lstStyle>
            <a:lvl1pPr algn="r">
              <a:defRPr b="1">
                <a:solidFill>
                  <a:srgbClr val="00745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5681F-1424-41AA-A929-A67B86364357}" type="datetime1">
              <a:rPr lang="pt-BR" smtClean="0"/>
              <a:pPr>
                <a:defRPr/>
              </a:pPr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21C48-AF1B-4368-9DCA-1CDDF61D73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Logo CVM Completo (Corrigido) sem especificaçã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093296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 userDrawn="1"/>
        </p:nvSpPr>
        <p:spPr>
          <a:xfrm>
            <a:off x="0" y="40421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0" y="54868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323850" y="6021388"/>
            <a:ext cx="8496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896544"/>
          </a:xfrm>
        </p:spPr>
        <p:txBody>
          <a:bodyPr/>
          <a:lstStyle>
            <a:lvl1pPr>
              <a:defRPr>
                <a:solidFill>
                  <a:srgbClr val="007450"/>
                </a:solidFill>
              </a:defRPr>
            </a:lvl1pPr>
            <a:lvl2pPr>
              <a:defRPr>
                <a:solidFill>
                  <a:srgbClr val="007450"/>
                </a:solidFill>
              </a:defRPr>
            </a:lvl2pPr>
            <a:lvl3pPr>
              <a:defRPr>
                <a:solidFill>
                  <a:srgbClr val="007450"/>
                </a:solidFill>
              </a:defRPr>
            </a:lvl3pPr>
            <a:lvl4pPr>
              <a:defRPr>
                <a:solidFill>
                  <a:srgbClr val="007450"/>
                </a:solidFill>
              </a:defRPr>
            </a:lvl4pPr>
            <a:lvl5pPr>
              <a:defRPr>
                <a:solidFill>
                  <a:srgbClr val="007450"/>
                </a:solidFill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404664"/>
          </a:xfrm>
        </p:spPr>
        <p:txBody>
          <a:bodyPr/>
          <a:lstStyle>
            <a:lvl1pPr algn="r">
              <a:defRPr sz="2800">
                <a:solidFill>
                  <a:srgbClr val="007450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GB" dirty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365125"/>
          </a:xfrm>
        </p:spPr>
        <p:txBody>
          <a:bodyPr/>
          <a:lstStyle>
            <a:lvl1pPr>
              <a:defRPr>
                <a:solidFill>
                  <a:srgbClr val="007450"/>
                </a:solidFill>
              </a:defRPr>
            </a:lvl1pPr>
          </a:lstStyle>
          <a:p>
            <a:pPr>
              <a:defRPr/>
            </a:pPr>
            <a:fld id="{922F6037-8E71-4B0B-920A-E9EC3A16E0C4}" type="datetime1">
              <a:rPr lang="pt-BR" smtClean="0"/>
              <a:pPr>
                <a:defRPr/>
              </a:pPr>
              <a:t>05/11/2014</a:t>
            </a:fld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6876256" y="6237312"/>
            <a:ext cx="2133600" cy="365125"/>
          </a:xfrm>
        </p:spPr>
        <p:txBody>
          <a:bodyPr/>
          <a:lstStyle>
            <a:lvl1pPr>
              <a:defRPr sz="1400">
                <a:solidFill>
                  <a:srgbClr val="007450"/>
                </a:solidFill>
              </a:defRPr>
            </a:lvl1pPr>
          </a:lstStyle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3347864" y="6237312"/>
            <a:ext cx="2895600" cy="365125"/>
          </a:xfrm>
        </p:spPr>
        <p:txBody>
          <a:bodyPr/>
          <a:lstStyle>
            <a:lvl1pPr>
              <a:defRPr>
                <a:solidFill>
                  <a:srgbClr val="007450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 descr="Logo CVM Completo (Corrigido) sem especificaçã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to 5"/>
          <p:cNvCxnSpPr/>
          <p:nvPr userDrawn="1"/>
        </p:nvCxnSpPr>
        <p:spPr>
          <a:xfrm>
            <a:off x="323850" y="6021388"/>
            <a:ext cx="8496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4680520"/>
          </a:xfrm>
        </p:spPr>
        <p:txBody>
          <a:bodyPr/>
          <a:lstStyle>
            <a:lvl1pPr>
              <a:defRPr sz="2800">
                <a:solidFill>
                  <a:srgbClr val="007450"/>
                </a:solidFill>
              </a:defRPr>
            </a:lvl1pPr>
            <a:lvl2pPr>
              <a:defRPr sz="2400">
                <a:solidFill>
                  <a:srgbClr val="007450"/>
                </a:solidFill>
              </a:defRPr>
            </a:lvl2pPr>
            <a:lvl3pPr>
              <a:defRPr sz="2000">
                <a:solidFill>
                  <a:srgbClr val="007450"/>
                </a:solidFill>
              </a:defRPr>
            </a:lvl3pPr>
            <a:lvl4pPr>
              <a:defRPr sz="1800">
                <a:solidFill>
                  <a:srgbClr val="007450"/>
                </a:solidFill>
              </a:defRPr>
            </a:lvl4pPr>
            <a:lvl5pPr>
              <a:defRPr sz="1800">
                <a:solidFill>
                  <a:srgbClr val="0074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9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4680520"/>
          </a:xfrm>
        </p:spPr>
        <p:txBody>
          <a:bodyPr/>
          <a:lstStyle>
            <a:lvl1pPr>
              <a:defRPr sz="2800">
                <a:solidFill>
                  <a:srgbClr val="007450"/>
                </a:solidFill>
              </a:defRPr>
            </a:lvl1pPr>
            <a:lvl2pPr>
              <a:defRPr sz="2400">
                <a:solidFill>
                  <a:srgbClr val="007450"/>
                </a:solidFill>
              </a:defRPr>
            </a:lvl2pPr>
            <a:lvl3pPr>
              <a:defRPr sz="2000">
                <a:solidFill>
                  <a:srgbClr val="007450"/>
                </a:solidFill>
              </a:defRPr>
            </a:lvl3pPr>
            <a:lvl4pPr>
              <a:defRPr sz="1800">
                <a:solidFill>
                  <a:srgbClr val="007450"/>
                </a:solidFill>
              </a:defRPr>
            </a:lvl4pPr>
            <a:lvl5pPr>
              <a:defRPr sz="1800">
                <a:solidFill>
                  <a:srgbClr val="0074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1" name="Retângulo 10"/>
          <p:cNvSpPr/>
          <p:nvPr userDrawn="1"/>
        </p:nvSpPr>
        <p:spPr>
          <a:xfrm>
            <a:off x="0" y="40421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Retângulo 11"/>
          <p:cNvSpPr/>
          <p:nvPr userDrawn="1"/>
        </p:nvSpPr>
        <p:spPr>
          <a:xfrm>
            <a:off x="0" y="54868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Logo CVM Completo (Corrigido) sem especificaçã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to 6"/>
          <p:cNvCxnSpPr/>
          <p:nvPr userDrawn="1"/>
        </p:nvCxnSpPr>
        <p:spPr>
          <a:xfrm>
            <a:off x="323850" y="6021388"/>
            <a:ext cx="8496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Imagem 8"/>
          <p:cNvSpPr>
            <a:spLocks noGrp="1"/>
          </p:cNvSpPr>
          <p:nvPr>
            <p:ph type="pic" sz="quarter" idx="13"/>
          </p:nvPr>
        </p:nvSpPr>
        <p:spPr>
          <a:xfrm>
            <a:off x="467545" y="908721"/>
            <a:ext cx="4606925" cy="4896544"/>
          </a:xfrm>
        </p:spPr>
        <p:txBody>
          <a:bodyPr/>
          <a:lstStyle>
            <a:lvl1pPr>
              <a:defRPr>
                <a:solidFill>
                  <a:srgbClr val="007450"/>
                </a:solidFill>
              </a:defRPr>
            </a:lvl1pPr>
          </a:lstStyle>
          <a:p>
            <a:pPr lvl="0"/>
            <a:endParaRPr lang="pt-BR" noProof="0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14"/>
          </p:nvPr>
        </p:nvSpPr>
        <p:spPr>
          <a:xfrm>
            <a:off x="5292080" y="2780928"/>
            <a:ext cx="3456385" cy="3024336"/>
          </a:xfrm>
        </p:spPr>
        <p:txBody>
          <a:bodyPr/>
          <a:lstStyle>
            <a:lvl1pPr>
              <a:defRPr>
                <a:solidFill>
                  <a:srgbClr val="007450"/>
                </a:solidFill>
              </a:defRPr>
            </a:lvl1pPr>
            <a:lvl2pPr>
              <a:defRPr>
                <a:solidFill>
                  <a:srgbClr val="007450"/>
                </a:solidFill>
              </a:defRPr>
            </a:lvl2pPr>
            <a:lvl3pPr>
              <a:defRPr>
                <a:solidFill>
                  <a:srgbClr val="007450"/>
                </a:solidFill>
              </a:defRPr>
            </a:lvl3pPr>
            <a:lvl4pPr>
              <a:defRPr>
                <a:solidFill>
                  <a:srgbClr val="007450"/>
                </a:solidFill>
              </a:defRPr>
            </a:lvl4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</p:txBody>
      </p:sp>
      <p:sp>
        <p:nvSpPr>
          <p:cNvPr id="8" name="Espaço Reservado para Data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>
                <a:solidFill>
                  <a:srgbClr val="007450"/>
                </a:solidFill>
              </a:defRPr>
            </a:lvl1pPr>
          </a:lstStyle>
          <a:p>
            <a:pPr>
              <a:defRPr/>
            </a:pPr>
            <a:fld id="{7B508A05-D803-4C72-BA1E-80B8520F4A1E}" type="datetime1">
              <a:rPr lang="pt-BR" smtClean="0"/>
              <a:pPr>
                <a:defRPr/>
              </a:pPr>
              <a:t>05/11/2014</a:t>
            </a:fld>
            <a:endParaRPr lang="pt-BR"/>
          </a:p>
        </p:txBody>
      </p:sp>
      <p:sp>
        <p:nvSpPr>
          <p:cNvPr id="10" name="Espaço Reservado para Rodapé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007450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2" name="Espaço Reservado para Número de Slide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3B810B-949F-47CB-B1E9-AD5CD0B2D99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3" name="Retângulo 12"/>
          <p:cNvSpPr/>
          <p:nvPr userDrawn="1"/>
        </p:nvSpPr>
        <p:spPr>
          <a:xfrm>
            <a:off x="0" y="40421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Retângulo 13"/>
          <p:cNvSpPr/>
          <p:nvPr userDrawn="1"/>
        </p:nvSpPr>
        <p:spPr>
          <a:xfrm>
            <a:off x="0" y="54868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Logo CVM Completo (Corrigido) sem especificaçã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5575" y="6165850"/>
            <a:ext cx="9731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ector reto 6"/>
          <p:cNvCxnSpPr/>
          <p:nvPr userDrawn="1"/>
        </p:nvCxnSpPr>
        <p:spPr>
          <a:xfrm>
            <a:off x="323850" y="6021388"/>
            <a:ext cx="84963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08512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0" y="404218"/>
            <a:ext cx="14635163" cy="144462"/>
          </a:xfrm>
          <a:prstGeom prst="rect">
            <a:avLst/>
          </a:prstGeom>
          <a:gradFill flip="none" rotWithShape="1">
            <a:gsLst>
              <a:gs pos="0">
                <a:srgbClr val="FFCB05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 userDrawn="1"/>
        </p:nvSpPr>
        <p:spPr>
          <a:xfrm>
            <a:off x="0" y="548680"/>
            <a:ext cx="14635163" cy="71438"/>
          </a:xfrm>
          <a:prstGeom prst="rect">
            <a:avLst/>
          </a:prstGeom>
          <a:gradFill>
            <a:gsLst>
              <a:gs pos="0">
                <a:srgbClr val="007450"/>
              </a:gs>
              <a:gs pos="64999">
                <a:schemeClr val="bg1"/>
              </a:gs>
              <a:gs pos="64999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E8010A-BC46-4E4C-8296-30ADD61A8353}" type="datetime1">
              <a:rPr lang="pt-BR" smtClean="0"/>
              <a:pPr>
                <a:defRPr/>
              </a:pPr>
              <a:t>05/11/2014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F3395D-7373-4A76-88F8-D14E6D9A51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Cuidados na escolha e monitoramento de fundos de investimento</a:t>
            </a:r>
          </a:p>
        </p:txBody>
      </p:sp>
      <p:sp>
        <p:nvSpPr>
          <p:cNvPr id="3" name="Título 6"/>
          <p:cNvSpPr txBox="1">
            <a:spLocks/>
          </p:cNvSpPr>
          <p:nvPr/>
        </p:nvSpPr>
        <p:spPr bwMode="auto">
          <a:xfrm>
            <a:off x="3347864" y="3933056"/>
            <a:ext cx="5544616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Francisco Santos – CVM/SIN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Segundo congresso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brasileiro de conselheiros de RPPS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baseline="0" dirty="0" smtClean="0">
                <a:solidFill>
                  <a:srgbClr val="007450"/>
                </a:solidFill>
                <a:latin typeface="+mj-lt"/>
                <a:ea typeface="+mj-ea"/>
                <a:cs typeface="+mj-cs"/>
              </a:rPr>
              <a:t>Brasília, DF – 6/11/2014</a:t>
            </a: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5338936" cy="720080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Evolução Meta SELIC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Cenário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mudança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7" name="Espaço Reservado para Conteúdo 1"/>
          <p:cNvSpPr txBox="1">
            <a:spLocks/>
          </p:cNvSpPr>
          <p:nvPr/>
        </p:nvSpPr>
        <p:spPr bwMode="auto">
          <a:xfrm>
            <a:off x="5543600" y="2060848"/>
            <a:ext cx="36004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Possibilidade de que o investimento em títulos públicos deixe de oferecer performance compatível com as necessidades atuariais: 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Necessidade de investir em ativos de menor liquidez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Conteúdo 1"/>
          <p:cNvSpPr txBox="1">
            <a:spLocks/>
          </p:cNvSpPr>
          <p:nvPr/>
        </p:nvSpPr>
        <p:spPr bwMode="auto">
          <a:xfrm>
            <a:off x="395536" y="5229200"/>
            <a:ext cx="533893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Fonte: Banc</a:t>
            </a:r>
            <a:r>
              <a:rPr lang="pt-BR" noProof="0" dirty="0" smtClean="0">
                <a:solidFill>
                  <a:srgbClr val="007450"/>
                </a:solidFill>
                <a:latin typeface="+mn-lt"/>
              </a:rPr>
              <a:t>o Central</a:t>
            </a:r>
            <a:endParaRPr kumimoji="0" lang="pt-BR" b="0" i="0" u="none" strike="noStrike" kern="1200" cap="none" spc="0" normalizeH="0" baseline="0" noProof="0" dirty="0" smtClean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323528" y="1484784"/>
          <a:ext cx="5616624" cy="3733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489654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Exemplos de fatores </a:t>
            </a:r>
            <a:r>
              <a:rPr lang="pt-BR" dirty="0" smtClean="0"/>
              <a:t>de </a:t>
            </a:r>
            <a:r>
              <a:rPr lang="pt-BR" dirty="0" smtClean="0"/>
              <a:t>risco relevantes para supervisão – Biênio 2013-2014:</a:t>
            </a:r>
            <a:endParaRPr lang="pt-BR" dirty="0" smtClean="0"/>
          </a:p>
          <a:p>
            <a:r>
              <a:rPr lang="pt-BR" dirty="0" smtClean="0"/>
              <a:t>Avaliação </a:t>
            </a:r>
            <a:r>
              <a:rPr lang="pt-BR" dirty="0" smtClean="0"/>
              <a:t>de ativos</a:t>
            </a:r>
          </a:p>
          <a:p>
            <a:r>
              <a:rPr lang="pt-BR" dirty="0" smtClean="0"/>
              <a:t>Composição da carteira</a:t>
            </a:r>
          </a:p>
          <a:p>
            <a:r>
              <a:rPr lang="pt-BR" dirty="0" smtClean="0"/>
              <a:t>Diligências na aquisição de ativos</a:t>
            </a:r>
          </a:p>
          <a:p>
            <a:r>
              <a:rPr lang="pt-BR" dirty="0" smtClean="0"/>
              <a:t>Gestão de liquidez</a:t>
            </a:r>
          </a:p>
          <a:p>
            <a:r>
              <a:rPr lang="pt-BR" dirty="0" smtClean="0"/>
              <a:t>Informações periódicas e eventuais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SBR Fundos de </a:t>
            </a:r>
            <a:r>
              <a:rPr lang="en-GB" dirty="0" err="1" smtClean="0"/>
              <a:t>investimento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489654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Adicionalmente, do ponto de vista do investidor, é importante ter em mente que:</a:t>
            </a:r>
          </a:p>
          <a:p>
            <a:r>
              <a:rPr lang="pt-BR" dirty="0" smtClean="0"/>
              <a:t>Risco </a:t>
            </a:r>
            <a:r>
              <a:rPr lang="pt-BR" dirty="0" smtClean="0"/>
              <a:t>e retorno são positivamente correlacionados</a:t>
            </a:r>
          </a:p>
          <a:p>
            <a:r>
              <a:rPr lang="pt-BR" dirty="0" smtClean="0"/>
              <a:t>Rentabilidade passada não é garantia de rentabilidade futura</a:t>
            </a:r>
          </a:p>
          <a:p>
            <a:r>
              <a:rPr lang="pt-BR" dirty="0" smtClean="0"/>
              <a:t>Aplicações em cotas de fundos não são garantidas pelo Fundo Garantidor de Créditos (FGC)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Riscos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3826768" cy="4896544"/>
          </a:xfrm>
        </p:spPr>
        <p:txBody>
          <a:bodyPr/>
          <a:lstStyle/>
          <a:p>
            <a:r>
              <a:rPr lang="pt-BR" dirty="0" smtClean="0"/>
              <a:t>Administrador</a:t>
            </a:r>
          </a:p>
          <a:p>
            <a:endParaRPr lang="pt-BR" dirty="0" smtClean="0"/>
          </a:p>
          <a:p>
            <a:r>
              <a:rPr lang="pt-BR" dirty="0" smtClean="0"/>
              <a:t>Gestor </a:t>
            </a:r>
          </a:p>
          <a:p>
            <a:endParaRPr lang="pt-BR" dirty="0" smtClean="0"/>
          </a:p>
          <a:p>
            <a:r>
              <a:rPr lang="pt-BR" dirty="0" smtClean="0"/>
              <a:t>Custodiante</a:t>
            </a:r>
          </a:p>
          <a:p>
            <a:endParaRPr lang="pt-BR" dirty="0" smtClean="0"/>
          </a:p>
          <a:p>
            <a:r>
              <a:rPr lang="pt-BR" dirty="0" smtClean="0"/>
              <a:t>Auditor	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Principais</a:t>
            </a:r>
            <a:r>
              <a:rPr lang="en-GB" dirty="0" smtClean="0"/>
              <a:t> </a:t>
            </a:r>
            <a:r>
              <a:rPr lang="en-GB" dirty="0" err="1" smtClean="0"/>
              <a:t>prestadores</a:t>
            </a:r>
            <a:r>
              <a:rPr lang="en-GB" dirty="0" smtClean="0"/>
              <a:t> de </a:t>
            </a:r>
            <a:r>
              <a:rPr lang="en-GB" dirty="0" err="1" smtClean="0"/>
              <a:t>serviço</a:t>
            </a:r>
            <a:r>
              <a:rPr lang="en-GB" dirty="0" smtClean="0"/>
              <a:t> dos </a:t>
            </a:r>
            <a:r>
              <a:rPr lang="en-GB" dirty="0" err="1" smtClean="0"/>
              <a:t>fundos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13</a:t>
            </a:fld>
            <a:endParaRPr lang="pt-BR" dirty="0"/>
          </a:p>
        </p:txBody>
      </p:sp>
      <p:sp>
        <p:nvSpPr>
          <p:cNvPr id="7" name="Espaço Reservado para Conteúdo 1"/>
          <p:cNvSpPr txBox="1">
            <a:spLocks/>
          </p:cNvSpPr>
          <p:nvPr/>
        </p:nvSpPr>
        <p:spPr bwMode="auto">
          <a:xfrm>
            <a:off x="5364088" y="836712"/>
            <a:ext cx="38884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Responsável pela administração: cadastros, conformidade com normas, informações periódicas  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Conteúdo 1"/>
          <p:cNvSpPr txBox="1">
            <a:spLocks/>
          </p:cNvSpPr>
          <p:nvPr/>
        </p:nvSpPr>
        <p:spPr bwMode="auto">
          <a:xfrm>
            <a:off x="5580112" y="4509120"/>
            <a:ext cx="36004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Auditoria independente anual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3419872" y="1268760"/>
            <a:ext cx="2304256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2123728" y="2420888"/>
            <a:ext cx="3600400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2987824" y="3573016"/>
            <a:ext cx="2736304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2195736" y="4797152"/>
            <a:ext cx="3600400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Conteúdo 1"/>
          <p:cNvSpPr txBox="1">
            <a:spLocks/>
          </p:cNvSpPr>
          <p:nvPr/>
        </p:nvSpPr>
        <p:spPr bwMode="auto">
          <a:xfrm>
            <a:off x="5796136" y="2132856"/>
            <a:ext cx="36004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Negocia pelo fundo 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ço Reservado para Conteúdo 1"/>
          <p:cNvSpPr txBox="1">
            <a:spLocks/>
          </p:cNvSpPr>
          <p:nvPr/>
        </p:nvSpPr>
        <p:spPr bwMode="auto">
          <a:xfrm>
            <a:off x="5508104" y="3212976"/>
            <a:ext cx="36004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Guarda dos ativos, liquidação física e financeira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4896544"/>
          </a:xfrm>
        </p:spPr>
        <p:txBody>
          <a:bodyPr/>
          <a:lstStyle/>
          <a:p>
            <a:r>
              <a:rPr lang="en-GB" dirty="0" err="1" smtClean="0"/>
              <a:t>Público-alvo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Objetivos</a:t>
            </a:r>
            <a:r>
              <a:rPr lang="en-GB" dirty="0" smtClean="0"/>
              <a:t> e </a:t>
            </a:r>
            <a:r>
              <a:rPr lang="en-GB" dirty="0" err="1" smtClean="0"/>
              <a:t>política</a:t>
            </a:r>
            <a:r>
              <a:rPr lang="en-GB" dirty="0" smtClean="0"/>
              <a:t> de </a:t>
            </a:r>
            <a:r>
              <a:rPr lang="en-GB" dirty="0" err="1" smtClean="0"/>
              <a:t>investimento</a:t>
            </a:r>
            <a:endParaRPr lang="en-GB" dirty="0" smtClean="0"/>
          </a:p>
          <a:p>
            <a:pPr lvl="1"/>
            <a:r>
              <a:rPr lang="en-GB" dirty="0" err="1" smtClean="0"/>
              <a:t>Compatíveis</a:t>
            </a:r>
            <a:r>
              <a:rPr lang="en-GB" dirty="0" smtClean="0"/>
              <a:t> com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objetivos</a:t>
            </a:r>
            <a:r>
              <a:rPr lang="en-GB" dirty="0" smtClean="0"/>
              <a:t> do RPPS?</a:t>
            </a:r>
          </a:p>
          <a:p>
            <a:pPr lvl="1"/>
            <a:r>
              <a:rPr lang="en-GB" dirty="0" err="1" smtClean="0"/>
              <a:t>Possibilidade</a:t>
            </a:r>
            <a:r>
              <a:rPr lang="en-GB" dirty="0" smtClean="0"/>
              <a:t> de </a:t>
            </a:r>
            <a:r>
              <a:rPr lang="en-GB" dirty="0" err="1" smtClean="0"/>
              <a:t>perdas</a:t>
            </a:r>
            <a:r>
              <a:rPr lang="en-GB" dirty="0" smtClean="0"/>
              <a:t> </a:t>
            </a:r>
            <a:r>
              <a:rPr lang="en-GB" dirty="0" err="1" smtClean="0"/>
              <a:t>significativas</a:t>
            </a:r>
            <a:r>
              <a:rPr lang="en-GB" dirty="0" smtClean="0"/>
              <a:t>?</a:t>
            </a:r>
          </a:p>
          <a:p>
            <a:pPr lvl="1"/>
            <a:r>
              <a:rPr lang="en-GB" dirty="0" err="1" smtClean="0"/>
              <a:t>Aplica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derivativos</a:t>
            </a:r>
            <a:r>
              <a:rPr lang="en-GB" dirty="0" smtClean="0"/>
              <a:t>? Para </a:t>
            </a:r>
            <a:r>
              <a:rPr lang="en-GB" dirty="0" err="1" smtClean="0"/>
              <a:t>proteção</a:t>
            </a:r>
            <a:r>
              <a:rPr lang="en-GB" dirty="0" smtClean="0"/>
              <a:t> de </a:t>
            </a:r>
            <a:r>
              <a:rPr lang="en-GB" dirty="0" err="1" smtClean="0"/>
              <a:t>carteira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alavancagem</a:t>
            </a:r>
            <a:r>
              <a:rPr lang="en-GB" dirty="0" smtClean="0"/>
              <a:t>?</a:t>
            </a:r>
          </a:p>
          <a:p>
            <a:pPr lvl="1"/>
            <a:r>
              <a:rPr lang="en-GB" dirty="0" err="1" smtClean="0"/>
              <a:t>Perdas</a:t>
            </a:r>
            <a:r>
              <a:rPr lang="en-GB" dirty="0" smtClean="0"/>
              <a:t> </a:t>
            </a:r>
            <a:r>
              <a:rPr lang="en-GB" dirty="0" err="1" smtClean="0"/>
              <a:t>podem</a:t>
            </a:r>
            <a:r>
              <a:rPr lang="en-GB" dirty="0" smtClean="0"/>
              <a:t> </a:t>
            </a:r>
            <a:r>
              <a:rPr lang="en-GB" dirty="0" err="1" smtClean="0"/>
              <a:t>superar</a:t>
            </a:r>
            <a:r>
              <a:rPr lang="en-GB" dirty="0" smtClean="0"/>
              <a:t> o </a:t>
            </a:r>
            <a:r>
              <a:rPr lang="en-GB" dirty="0" err="1" smtClean="0"/>
              <a:t>investimento</a:t>
            </a:r>
            <a:r>
              <a:rPr lang="en-GB" dirty="0" smtClean="0"/>
              <a:t>? (É </a:t>
            </a:r>
            <a:r>
              <a:rPr lang="en-GB" dirty="0" err="1" smtClean="0"/>
              <a:t>possível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cotistas</a:t>
            </a:r>
            <a:r>
              <a:rPr lang="en-GB" dirty="0" smtClean="0"/>
              <a:t> </a:t>
            </a:r>
            <a:r>
              <a:rPr lang="en-GB" dirty="0" err="1" smtClean="0"/>
              <a:t>tenham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aportar</a:t>
            </a:r>
            <a:r>
              <a:rPr lang="en-GB" dirty="0" smtClean="0"/>
              <a:t> </a:t>
            </a:r>
            <a:r>
              <a:rPr lang="en-GB" dirty="0" err="1" smtClean="0"/>
              <a:t>recursos</a:t>
            </a:r>
            <a:r>
              <a:rPr lang="en-GB" dirty="0" smtClean="0"/>
              <a:t> </a:t>
            </a:r>
            <a:r>
              <a:rPr lang="en-GB" dirty="0" err="1" smtClean="0"/>
              <a:t>adicionais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cobrir</a:t>
            </a:r>
            <a:r>
              <a:rPr lang="en-GB" dirty="0" smtClean="0"/>
              <a:t> </a:t>
            </a:r>
            <a:r>
              <a:rPr lang="en-GB" dirty="0" err="1" smtClean="0"/>
              <a:t>prejuízos</a:t>
            </a:r>
            <a:r>
              <a:rPr lang="en-GB" dirty="0" smtClean="0"/>
              <a:t>?)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Fatores</a:t>
            </a:r>
            <a:r>
              <a:rPr lang="en-GB" dirty="0" smtClean="0"/>
              <a:t> </a:t>
            </a:r>
            <a:r>
              <a:rPr lang="en-GB" dirty="0" err="1" smtClean="0"/>
              <a:t>relevantes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seleção</a:t>
            </a:r>
            <a:r>
              <a:rPr lang="en-GB" dirty="0" smtClean="0"/>
              <a:t> de um </a:t>
            </a:r>
            <a:r>
              <a:rPr lang="en-GB" dirty="0" err="1" smtClean="0"/>
              <a:t>fundo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7643192" cy="4896544"/>
          </a:xfrm>
        </p:spPr>
        <p:txBody>
          <a:bodyPr/>
          <a:lstStyle/>
          <a:p>
            <a:r>
              <a:rPr lang="en-GB" dirty="0" err="1" smtClean="0"/>
              <a:t>Investimento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ativos</a:t>
            </a:r>
            <a:r>
              <a:rPr lang="en-GB" dirty="0" smtClean="0"/>
              <a:t> </a:t>
            </a:r>
            <a:r>
              <a:rPr lang="en-GB" dirty="0" err="1" smtClean="0"/>
              <a:t>ilíquidos</a:t>
            </a:r>
            <a:r>
              <a:rPr lang="en-GB" dirty="0" smtClean="0"/>
              <a:t>?</a:t>
            </a:r>
          </a:p>
          <a:p>
            <a:pPr lvl="1"/>
            <a:r>
              <a:rPr lang="en-GB" dirty="0" err="1" smtClean="0"/>
              <a:t>Crédito</a:t>
            </a:r>
            <a:r>
              <a:rPr lang="en-GB" dirty="0" smtClean="0"/>
              <a:t> </a:t>
            </a:r>
            <a:r>
              <a:rPr lang="en-GB" dirty="0" err="1" smtClean="0"/>
              <a:t>privado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Investimento</a:t>
            </a:r>
            <a:r>
              <a:rPr lang="en-GB" dirty="0" smtClean="0"/>
              <a:t> no exterior?</a:t>
            </a:r>
          </a:p>
          <a:p>
            <a:pPr lvl="1"/>
            <a:r>
              <a:rPr lang="en-GB" dirty="0" smtClean="0"/>
              <a:t>%?</a:t>
            </a:r>
          </a:p>
          <a:p>
            <a:r>
              <a:rPr lang="en-GB" dirty="0" err="1" smtClean="0"/>
              <a:t>Limitações</a:t>
            </a:r>
            <a:r>
              <a:rPr lang="en-GB" dirty="0" smtClean="0"/>
              <a:t> </a:t>
            </a:r>
            <a:r>
              <a:rPr lang="en-GB" dirty="0" err="1" smtClean="0"/>
              <a:t>ao</a:t>
            </a:r>
            <a:r>
              <a:rPr lang="en-GB" dirty="0" smtClean="0"/>
              <a:t> </a:t>
            </a:r>
            <a:r>
              <a:rPr lang="en-GB" dirty="0" err="1" smtClean="0"/>
              <a:t>investimento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ativos</a:t>
            </a:r>
            <a:r>
              <a:rPr lang="en-GB" dirty="0" smtClean="0"/>
              <a:t> </a:t>
            </a:r>
            <a:r>
              <a:rPr lang="en-GB" dirty="0" err="1" smtClean="0"/>
              <a:t>emitidos</a:t>
            </a:r>
            <a:r>
              <a:rPr lang="en-GB" dirty="0" smtClean="0"/>
              <a:t> </a:t>
            </a:r>
            <a:r>
              <a:rPr lang="en-GB" dirty="0" err="1" smtClean="0"/>
              <a:t>pelo</a:t>
            </a:r>
            <a:r>
              <a:rPr lang="en-GB" dirty="0" smtClean="0"/>
              <a:t> </a:t>
            </a:r>
            <a:r>
              <a:rPr lang="en-GB" dirty="0" err="1" smtClean="0"/>
              <a:t>administrador</a:t>
            </a:r>
            <a:r>
              <a:rPr lang="en-GB" dirty="0" smtClean="0"/>
              <a:t>, </a:t>
            </a:r>
            <a:r>
              <a:rPr lang="en-GB" dirty="0" err="1" smtClean="0"/>
              <a:t>gestor</a:t>
            </a:r>
            <a:r>
              <a:rPr lang="en-GB" dirty="0" smtClean="0"/>
              <a:t> e </a:t>
            </a:r>
            <a:r>
              <a:rPr lang="en-GB" dirty="0" err="1" smtClean="0"/>
              <a:t>pessoas</a:t>
            </a:r>
            <a:r>
              <a:rPr lang="en-GB" dirty="0" smtClean="0"/>
              <a:t> </a:t>
            </a:r>
            <a:r>
              <a:rPr lang="en-GB" dirty="0" err="1" smtClean="0"/>
              <a:t>ligadas</a:t>
            </a:r>
            <a:endParaRPr lang="en-GB" dirty="0" smtClean="0"/>
          </a:p>
          <a:p>
            <a:r>
              <a:rPr lang="en-GB" dirty="0" err="1" smtClean="0"/>
              <a:t>Comparação</a:t>
            </a:r>
            <a:r>
              <a:rPr lang="en-GB" dirty="0" smtClean="0"/>
              <a:t> de </a:t>
            </a:r>
            <a:r>
              <a:rPr lang="en-GB" dirty="0" err="1" smtClean="0"/>
              <a:t>desempenho</a:t>
            </a:r>
            <a:r>
              <a:rPr lang="en-GB" dirty="0" smtClean="0"/>
              <a:t> com </a:t>
            </a:r>
            <a:r>
              <a:rPr lang="en-GB" dirty="0" err="1" smtClean="0"/>
              <a:t>fundos</a:t>
            </a:r>
            <a:r>
              <a:rPr lang="en-GB" dirty="0" smtClean="0"/>
              <a:t> </a:t>
            </a:r>
            <a:r>
              <a:rPr lang="en-GB" dirty="0" err="1" smtClean="0"/>
              <a:t>similares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Fatores</a:t>
            </a:r>
            <a:r>
              <a:rPr lang="en-GB" dirty="0" smtClean="0"/>
              <a:t> </a:t>
            </a:r>
            <a:r>
              <a:rPr lang="en-GB" dirty="0" err="1" smtClean="0"/>
              <a:t>relevantes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seleção</a:t>
            </a:r>
            <a:r>
              <a:rPr lang="en-GB" dirty="0" smtClean="0"/>
              <a:t> de um </a:t>
            </a:r>
            <a:r>
              <a:rPr lang="en-GB" dirty="0" err="1" smtClean="0"/>
              <a:t>fundo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4896544"/>
          </a:xfrm>
        </p:spPr>
        <p:txBody>
          <a:bodyPr/>
          <a:lstStyle/>
          <a:p>
            <a:r>
              <a:rPr lang="en-GB" dirty="0" err="1" smtClean="0"/>
              <a:t>Nível</a:t>
            </a:r>
            <a:r>
              <a:rPr lang="en-GB" dirty="0" smtClean="0"/>
              <a:t> de </a:t>
            </a:r>
            <a:r>
              <a:rPr lang="en-GB" dirty="0" err="1" smtClean="0"/>
              <a:t>risco</a:t>
            </a:r>
            <a:endParaRPr lang="en-GB" dirty="0" smtClean="0"/>
          </a:p>
          <a:p>
            <a:r>
              <a:rPr lang="en-GB" dirty="0" err="1" smtClean="0"/>
              <a:t>Histórico</a:t>
            </a:r>
            <a:r>
              <a:rPr lang="en-GB" dirty="0" smtClean="0"/>
              <a:t> de </a:t>
            </a:r>
            <a:r>
              <a:rPr lang="en-GB" dirty="0" err="1" smtClean="0"/>
              <a:t>rentabilidade</a:t>
            </a:r>
            <a:r>
              <a:rPr lang="en-GB" dirty="0" smtClean="0"/>
              <a:t> vis-à-vis </a:t>
            </a:r>
            <a:r>
              <a:rPr lang="en-GB" dirty="0" err="1" smtClean="0"/>
              <a:t>risco</a:t>
            </a:r>
            <a:endParaRPr lang="en-GB" dirty="0" smtClean="0"/>
          </a:p>
          <a:p>
            <a:r>
              <a:rPr lang="en-GB" dirty="0" err="1" smtClean="0"/>
              <a:t>Reputação</a:t>
            </a:r>
            <a:r>
              <a:rPr lang="en-GB" dirty="0" smtClean="0"/>
              <a:t>, </a:t>
            </a:r>
            <a:r>
              <a:rPr lang="en-GB" dirty="0" err="1" smtClean="0"/>
              <a:t>histórico</a:t>
            </a:r>
            <a:r>
              <a:rPr lang="en-GB" dirty="0" smtClean="0"/>
              <a:t>  e </a:t>
            </a:r>
            <a:r>
              <a:rPr lang="en-GB" dirty="0" err="1" smtClean="0"/>
              <a:t>competência</a:t>
            </a:r>
            <a:r>
              <a:rPr lang="en-GB" dirty="0" smtClean="0"/>
              <a:t> </a:t>
            </a:r>
            <a:r>
              <a:rPr lang="en-GB" dirty="0" err="1" smtClean="0"/>
              <a:t>específica</a:t>
            </a:r>
            <a:r>
              <a:rPr lang="en-GB" dirty="0" smtClean="0"/>
              <a:t> do </a:t>
            </a:r>
            <a:r>
              <a:rPr lang="en-GB" dirty="0" err="1" smtClean="0"/>
              <a:t>administrador</a:t>
            </a:r>
            <a:r>
              <a:rPr lang="en-GB" dirty="0" smtClean="0"/>
              <a:t> e </a:t>
            </a:r>
            <a:r>
              <a:rPr lang="en-GB" dirty="0" err="1" smtClean="0"/>
              <a:t>gestor</a:t>
            </a:r>
            <a:endParaRPr lang="en-GB" dirty="0" smtClean="0"/>
          </a:p>
          <a:p>
            <a:r>
              <a:rPr lang="en-GB" dirty="0" err="1" smtClean="0"/>
              <a:t>Reputação</a:t>
            </a:r>
            <a:r>
              <a:rPr lang="en-GB" dirty="0" smtClean="0"/>
              <a:t> e </a:t>
            </a:r>
            <a:r>
              <a:rPr lang="en-GB" dirty="0" err="1" smtClean="0"/>
              <a:t>histórico</a:t>
            </a:r>
            <a:r>
              <a:rPr lang="en-GB" dirty="0" smtClean="0"/>
              <a:t> e </a:t>
            </a:r>
            <a:r>
              <a:rPr lang="en-GB" dirty="0" err="1" smtClean="0"/>
              <a:t>qualificação</a:t>
            </a:r>
            <a:r>
              <a:rPr lang="en-GB" dirty="0" smtClean="0"/>
              <a:t> de </a:t>
            </a:r>
            <a:r>
              <a:rPr lang="en-GB" dirty="0" err="1" smtClean="0"/>
              <a:t>custodiante</a:t>
            </a:r>
            <a:r>
              <a:rPr lang="en-GB" dirty="0" smtClean="0"/>
              <a:t> e auditor </a:t>
            </a:r>
            <a:endParaRPr lang="en-GB" dirty="0" smtClean="0"/>
          </a:p>
          <a:p>
            <a:r>
              <a:rPr lang="en-GB" dirty="0" err="1" smtClean="0"/>
              <a:t>Taxas</a:t>
            </a:r>
            <a:r>
              <a:rPr lang="en-GB" dirty="0" smtClean="0"/>
              <a:t> </a:t>
            </a:r>
            <a:r>
              <a:rPr lang="en-GB" dirty="0" smtClean="0"/>
              <a:t>de </a:t>
            </a:r>
            <a:r>
              <a:rPr lang="en-GB" dirty="0" err="1" smtClean="0"/>
              <a:t>administração</a:t>
            </a:r>
            <a:endParaRPr lang="en-GB" dirty="0" smtClean="0"/>
          </a:p>
          <a:p>
            <a:pPr lvl="1">
              <a:buFont typeface="Wingdings" pitchFamily="2" charset="2"/>
              <a:buChar char="ü"/>
            </a:pPr>
            <a:r>
              <a:rPr lang="en-GB" dirty="0" err="1" smtClean="0"/>
              <a:t>Comparação</a:t>
            </a:r>
            <a:r>
              <a:rPr lang="en-GB" dirty="0" smtClean="0"/>
              <a:t> com </a:t>
            </a:r>
            <a:r>
              <a:rPr lang="en-GB" dirty="0" err="1" smtClean="0"/>
              <a:t>fundos</a:t>
            </a:r>
            <a:r>
              <a:rPr lang="en-GB" dirty="0" smtClean="0"/>
              <a:t> </a:t>
            </a:r>
            <a:r>
              <a:rPr lang="en-GB" dirty="0" err="1" smtClean="0"/>
              <a:t>similares</a:t>
            </a:r>
            <a:endParaRPr lang="en-GB" dirty="0" smtClean="0"/>
          </a:p>
          <a:p>
            <a:r>
              <a:rPr lang="en-GB" dirty="0" err="1" smtClean="0"/>
              <a:t>Taxa</a:t>
            </a:r>
            <a:r>
              <a:rPr lang="en-GB" dirty="0" smtClean="0"/>
              <a:t> de </a:t>
            </a:r>
            <a:r>
              <a:rPr lang="en-GB" dirty="0" smtClean="0"/>
              <a:t>performance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en-GB" sz="2800" dirty="0" err="1" smtClean="0"/>
              <a:t>Comparação</a:t>
            </a:r>
            <a:r>
              <a:rPr lang="en-GB" sz="2800" dirty="0" smtClean="0"/>
              <a:t> com </a:t>
            </a:r>
            <a:r>
              <a:rPr lang="en-GB" sz="2800" dirty="0" err="1" smtClean="0"/>
              <a:t>fundos</a:t>
            </a:r>
            <a:r>
              <a:rPr lang="en-GB" sz="2800" dirty="0" smtClean="0"/>
              <a:t> </a:t>
            </a:r>
            <a:r>
              <a:rPr lang="en-GB" sz="2800" dirty="0" err="1" smtClean="0"/>
              <a:t>similares</a:t>
            </a:r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Fatores</a:t>
            </a:r>
            <a:r>
              <a:rPr lang="en-GB" dirty="0" smtClean="0"/>
              <a:t> </a:t>
            </a:r>
            <a:r>
              <a:rPr lang="en-GB" dirty="0" err="1" smtClean="0"/>
              <a:t>relevantes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seleção</a:t>
            </a:r>
            <a:r>
              <a:rPr lang="en-GB" dirty="0" smtClean="0"/>
              <a:t> de um </a:t>
            </a:r>
            <a:r>
              <a:rPr lang="en-GB" dirty="0" err="1" smtClean="0"/>
              <a:t>fundo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147248" cy="4896544"/>
          </a:xfrm>
        </p:spPr>
        <p:txBody>
          <a:bodyPr/>
          <a:lstStyle/>
          <a:p>
            <a:r>
              <a:rPr lang="en-GB" dirty="0" err="1" smtClean="0"/>
              <a:t>Prazo</a:t>
            </a:r>
            <a:r>
              <a:rPr lang="en-GB" dirty="0" smtClean="0"/>
              <a:t> de </a:t>
            </a:r>
            <a:r>
              <a:rPr lang="en-GB" dirty="0" err="1" smtClean="0"/>
              <a:t>carência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pedir</a:t>
            </a:r>
            <a:r>
              <a:rPr lang="en-GB" dirty="0" smtClean="0"/>
              <a:t> </a:t>
            </a:r>
            <a:r>
              <a:rPr lang="en-GB" dirty="0" err="1" smtClean="0"/>
              <a:t>resgate</a:t>
            </a:r>
            <a:endParaRPr lang="en-GB" dirty="0" smtClean="0"/>
          </a:p>
          <a:p>
            <a:r>
              <a:rPr lang="en-GB" dirty="0" err="1" smtClean="0"/>
              <a:t>Prazo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pagamento</a:t>
            </a:r>
            <a:r>
              <a:rPr lang="en-GB" dirty="0" smtClean="0"/>
              <a:t> do </a:t>
            </a:r>
            <a:r>
              <a:rPr lang="en-GB" dirty="0" err="1" smtClean="0"/>
              <a:t>resgate</a:t>
            </a:r>
            <a:r>
              <a:rPr lang="en-GB" dirty="0" smtClean="0"/>
              <a:t> </a:t>
            </a:r>
            <a:r>
              <a:rPr lang="en-GB" dirty="0" err="1" smtClean="0"/>
              <a:t>após</a:t>
            </a:r>
            <a:r>
              <a:rPr lang="en-GB" dirty="0" smtClean="0"/>
              <a:t> </a:t>
            </a:r>
            <a:r>
              <a:rPr lang="en-GB" dirty="0" err="1" smtClean="0"/>
              <a:t>solicitação</a:t>
            </a:r>
            <a:endParaRPr lang="en-GB" dirty="0" smtClean="0"/>
          </a:p>
          <a:p>
            <a:r>
              <a:rPr lang="en-GB" dirty="0" err="1" smtClean="0"/>
              <a:t>Qualidade</a:t>
            </a:r>
            <a:r>
              <a:rPr lang="en-GB" dirty="0" smtClean="0"/>
              <a:t> </a:t>
            </a:r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informações</a:t>
            </a:r>
            <a:r>
              <a:rPr lang="en-GB" dirty="0" smtClean="0"/>
              <a:t> </a:t>
            </a:r>
            <a:r>
              <a:rPr lang="en-GB" dirty="0" err="1" smtClean="0"/>
              <a:t>prestadas</a:t>
            </a:r>
            <a:endParaRPr lang="en-GB" dirty="0" smtClean="0"/>
          </a:p>
          <a:p>
            <a:pPr lvl="1"/>
            <a:r>
              <a:rPr lang="en-GB" dirty="0" err="1" smtClean="0"/>
              <a:t>Regulamento</a:t>
            </a:r>
            <a:endParaRPr lang="en-GB" dirty="0" smtClean="0"/>
          </a:p>
          <a:p>
            <a:pPr lvl="1"/>
            <a:r>
              <a:rPr lang="en-GB" dirty="0" err="1" smtClean="0"/>
              <a:t>Prospecto</a:t>
            </a:r>
            <a:endParaRPr lang="en-GB" dirty="0" smtClean="0"/>
          </a:p>
          <a:p>
            <a:pPr lvl="1"/>
            <a:r>
              <a:rPr lang="en-GB" dirty="0" err="1" smtClean="0"/>
              <a:t>Lâmina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Fatores</a:t>
            </a:r>
            <a:r>
              <a:rPr lang="en-GB" dirty="0" smtClean="0"/>
              <a:t> </a:t>
            </a:r>
            <a:r>
              <a:rPr lang="en-GB" dirty="0" err="1" smtClean="0"/>
              <a:t>relevantes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seleção</a:t>
            </a:r>
            <a:r>
              <a:rPr lang="en-GB" dirty="0" smtClean="0"/>
              <a:t> de um </a:t>
            </a:r>
            <a:r>
              <a:rPr lang="en-GB" dirty="0" err="1" smtClean="0"/>
              <a:t>fundo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5626968" cy="489654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Informações </a:t>
            </a:r>
            <a:r>
              <a:rPr lang="en-GB" dirty="0" err="1" smtClean="0"/>
              <a:t>sobre</a:t>
            </a:r>
            <a:r>
              <a:rPr lang="en-GB" dirty="0" smtClean="0"/>
              <a:t> o </a:t>
            </a:r>
            <a:r>
              <a:rPr lang="en-GB" dirty="0" err="1" smtClean="0"/>
              <a:t>gestor</a:t>
            </a:r>
            <a:r>
              <a:rPr lang="en-GB" dirty="0" smtClean="0"/>
              <a:t> e o </a:t>
            </a:r>
            <a:r>
              <a:rPr lang="en-GB" dirty="0" err="1" smtClean="0"/>
              <a:t>administrador</a:t>
            </a:r>
            <a:endParaRPr lang="en-GB" dirty="0" smtClean="0"/>
          </a:p>
          <a:p>
            <a:pPr lvl="1"/>
            <a:r>
              <a:rPr lang="en-GB" dirty="0" err="1" smtClean="0"/>
              <a:t>Receitas/Ativos</a:t>
            </a:r>
            <a:r>
              <a:rPr lang="en-GB" dirty="0" smtClean="0"/>
              <a:t> sob </a:t>
            </a:r>
            <a:r>
              <a:rPr lang="en-GB" dirty="0" err="1" smtClean="0"/>
              <a:t>gestão</a:t>
            </a:r>
            <a:endParaRPr lang="en-GB" dirty="0" smtClean="0"/>
          </a:p>
          <a:p>
            <a:pPr lvl="1"/>
            <a:r>
              <a:rPr lang="en-GB" dirty="0" err="1" smtClean="0"/>
              <a:t>Histórico</a:t>
            </a:r>
            <a:r>
              <a:rPr lang="en-GB" dirty="0" smtClean="0"/>
              <a:t> e </a:t>
            </a:r>
            <a:r>
              <a:rPr lang="en-GB" dirty="0" err="1" smtClean="0"/>
              <a:t>reputação</a:t>
            </a:r>
            <a:endParaRPr lang="en-GB" dirty="0" smtClean="0"/>
          </a:p>
          <a:p>
            <a:pPr lvl="1"/>
            <a:r>
              <a:rPr lang="en-GB" dirty="0" err="1" smtClean="0"/>
              <a:t>Recursos</a:t>
            </a:r>
            <a:r>
              <a:rPr lang="en-GB" dirty="0" smtClean="0"/>
              <a:t> </a:t>
            </a:r>
            <a:r>
              <a:rPr lang="en-GB" dirty="0" err="1" smtClean="0"/>
              <a:t>humanos</a:t>
            </a:r>
            <a:endParaRPr lang="en-GB" dirty="0" smtClean="0"/>
          </a:p>
          <a:p>
            <a:pPr lvl="1"/>
            <a:r>
              <a:rPr lang="en-GB" dirty="0" err="1" smtClean="0"/>
              <a:t>Gestão</a:t>
            </a:r>
            <a:r>
              <a:rPr lang="en-GB" dirty="0" smtClean="0"/>
              <a:t> de </a:t>
            </a:r>
            <a:r>
              <a:rPr lang="en-GB" dirty="0" err="1" smtClean="0"/>
              <a:t>riscos</a:t>
            </a:r>
            <a:endParaRPr lang="en-GB" dirty="0" smtClean="0"/>
          </a:p>
          <a:p>
            <a:pPr lvl="1"/>
            <a:r>
              <a:rPr lang="en-GB" dirty="0" smtClean="0"/>
              <a:t>Compliance e auditoria </a:t>
            </a:r>
            <a:r>
              <a:rPr lang="en-GB" dirty="0" err="1" smtClean="0"/>
              <a:t>interna</a:t>
            </a:r>
            <a:endParaRPr lang="en-GB" dirty="0" smtClean="0"/>
          </a:p>
          <a:p>
            <a:pPr lvl="1"/>
            <a:r>
              <a:rPr lang="en-GB" dirty="0" err="1" smtClean="0"/>
              <a:t>Questões</a:t>
            </a:r>
            <a:r>
              <a:rPr lang="en-GB" dirty="0" smtClean="0"/>
              <a:t> </a:t>
            </a:r>
            <a:r>
              <a:rPr lang="en-GB" dirty="0" err="1" smtClean="0"/>
              <a:t>jurídicas</a:t>
            </a:r>
            <a:r>
              <a:rPr lang="en-GB" dirty="0" smtClean="0"/>
              <a:t> e </a:t>
            </a:r>
            <a:r>
              <a:rPr lang="en-GB" dirty="0" err="1" smtClean="0"/>
              <a:t>legais</a:t>
            </a:r>
            <a:endParaRPr lang="en-GB" dirty="0" smtClean="0"/>
          </a:p>
          <a:p>
            <a:pPr lvl="1"/>
            <a:r>
              <a:rPr lang="en-GB" dirty="0" err="1" smtClean="0"/>
              <a:t>Postura</a:t>
            </a:r>
            <a:r>
              <a:rPr lang="en-GB" dirty="0" smtClean="0"/>
              <a:t> </a:t>
            </a:r>
            <a:r>
              <a:rPr lang="en-GB" dirty="0" err="1" smtClean="0"/>
              <a:t>fiduciária</a:t>
            </a: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Due </a:t>
            </a:r>
            <a:r>
              <a:rPr lang="en-GB" dirty="0" err="1" smtClean="0"/>
              <a:t>dilligence</a:t>
            </a:r>
            <a:r>
              <a:rPr lang="en-GB" dirty="0" smtClean="0"/>
              <a:t> – </a:t>
            </a:r>
            <a:r>
              <a:rPr lang="en-GB" dirty="0" err="1" smtClean="0"/>
              <a:t>modelo</a:t>
            </a:r>
            <a:r>
              <a:rPr lang="en-GB" dirty="0" smtClean="0"/>
              <a:t> </a:t>
            </a:r>
            <a:r>
              <a:rPr lang="en-GB" dirty="0" err="1" smtClean="0"/>
              <a:t>Anbima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95536" y="5661248"/>
            <a:ext cx="3083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Fonte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: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www.anbima.com.br</a:t>
            </a:r>
            <a:endParaRPr lang="en-GB" sz="2000" dirty="0" smtClean="0">
              <a:solidFill>
                <a:srgbClr val="007450"/>
              </a:solidFill>
              <a:latin typeface="+mn-lt"/>
            </a:endParaRPr>
          </a:p>
        </p:txBody>
      </p:sp>
      <p:sp>
        <p:nvSpPr>
          <p:cNvPr id="9" name="Espaço Reservado para Conteúdo 1"/>
          <p:cNvSpPr txBox="1">
            <a:spLocks/>
          </p:cNvSpPr>
          <p:nvPr/>
        </p:nvSpPr>
        <p:spPr bwMode="auto">
          <a:xfrm>
            <a:off x="5508104" y="2204864"/>
            <a:ext cx="36358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Perfil dos sócios e dos principais gestores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4067944" y="2564904"/>
            <a:ext cx="1800200" cy="72008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ço Reservado para Conteúdo 1"/>
          <p:cNvSpPr txBox="1">
            <a:spLocks/>
          </p:cNvSpPr>
          <p:nvPr/>
        </p:nvSpPr>
        <p:spPr bwMode="auto">
          <a:xfrm>
            <a:off x="5508104" y="3573016"/>
            <a:ext cx="36358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Equipe, modelos, práticas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3779912" y="3789040"/>
            <a:ext cx="2088232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ço Reservado para Conteúdo 1"/>
          <p:cNvSpPr txBox="1">
            <a:spLocks/>
          </p:cNvSpPr>
          <p:nvPr/>
        </p:nvSpPr>
        <p:spPr bwMode="auto">
          <a:xfrm>
            <a:off x="5508104" y="4077072"/>
            <a:ext cx="363589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Práticas em relação a recursos próprios, investimentos em ativos de partes relacionadas e segregação de atividades conflitantes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Conector reto 18"/>
          <p:cNvCxnSpPr/>
          <p:nvPr/>
        </p:nvCxnSpPr>
        <p:spPr>
          <a:xfrm flipV="1">
            <a:off x="3923928" y="4941168"/>
            <a:ext cx="1944216" cy="36004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5626968" cy="489654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Informações </a:t>
            </a:r>
            <a:r>
              <a:rPr lang="en-GB" dirty="0" err="1" smtClean="0"/>
              <a:t>sobre</a:t>
            </a:r>
            <a:r>
              <a:rPr lang="en-GB" dirty="0" smtClean="0"/>
              <a:t> </a:t>
            </a:r>
            <a:r>
              <a:rPr lang="en-GB" dirty="0" err="1" smtClean="0"/>
              <a:t>os</a:t>
            </a:r>
            <a:r>
              <a:rPr lang="en-GB" dirty="0" smtClean="0"/>
              <a:t> </a:t>
            </a:r>
            <a:r>
              <a:rPr lang="en-GB" dirty="0" err="1" smtClean="0"/>
              <a:t>fundos</a:t>
            </a:r>
            <a:endParaRPr lang="en-GB" dirty="0" smtClean="0"/>
          </a:p>
          <a:p>
            <a:pPr lvl="1"/>
            <a:r>
              <a:rPr lang="en-GB" dirty="0" err="1" smtClean="0"/>
              <a:t>Histórico</a:t>
            </a:r>
            <a:endParaRPr lang="en-GB" dirty="0" smtClean="0"/>
          </a:p>
          <a:p>
            <a:pPr lvl="1"/>
            <a:r>
              <a:rPr lang="en-GB" dirty="0" err="1" smtClean="0"/>
              <a:t>Estratégias</a:t>
            </a:r>
            <a:r>
              <a:rPr lang="en-GB" dirty="0" smtClean="0"/>
              <a:t> e </a:t>
            </a:r>
            <a:r>
              <a:rPr lang="en-GB" dirty="0" err="1" smtClean="0"/>
              <a:t>riscos</a:t>
            </a:r>
            <a:endParaRPr lang="en-GB" dirty="0" smtClean="0"/>
          </a:p>
          <a:p>
            <a:pPr lvl="1"/>
            <a:r>
              <a:rPr lang="en-GB" dirty="0" err="1" smtClean="0"/>
              <a:t>Volatilidade</a:t>
            </a:r>
            <a:r>
              <a:rPr lang="en-GB" dirty="0" smtClean="0"/>
              <a:t> </a:t>
            </a:r>
            <a:r>
              <a:rPr lang="en-GB" dirty="0" err="1" smtClean="0"/>
              <a:t>das</a:t>
            </a:r>
            <a:r>
              <a:rPr lang="en-GB" dirty="0" smtClean="0"/>
              <a:t> </a:t>
            </a:r>
            <a:r>
              <a:rPr lang="en-GB" dirty="0" err="1" smtClean="0"/>
              <a:t>cotas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Comportamento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crises</a:t>
            </a:r>
          </a:p>
          <a:p>
            <a:pPr lvl="1"/>
            <a:r>
              <a:rPr lang="en-GB" dirty="0" err="1" smtClean="0"/>
              <a:t>Piores</a:t>
            </a:r>
            <a:r>
              <a:rPr lang="en-GB" dirty="0" smtClean="0"/>
              <a:t> </a:t>
            </a:r>
            <a:r>
              <a:rPr lang="en-GB" dirty="0" err="1" smtClean="0"/>
              <a:t>desempenhos</a:t>
            </a:r>
            <a:endParaRPr lang="en-GB" dirty="0" smtClean="0"/>
          </a:p>
          <a:p>
            <a:pPr lvl="1"/>
            <a:r>
              <a:rPr lang="en-GB" dirty="0" smtClean="0"/>
              <a:t>Atendimento a </a:t>
            </a:r>
            <a:r>
              <a:rPr lang="en-GB" dirty="0" err="1" smtClean="0"/>
              <a:t>cotistas</a:t>
            </a: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Due </a:t>
            </a:r>
            <a:r>
              <a:rPr lang="en-GB" dirty="0" err="1" smtClean="0"/>
              <a:t>dilligence</a:t>
            </a:r>
            <a:r>
              <a:rPr lang="en-GB" dirty="0" smtClean="0"/>
              <a:t> – </a:t>
            </a:r>
            <a:r>
              <a:rPr lang="en-GB" dirty="0" err="1" smtClean="0"/>
              <a:t>modelo</a:t>
            </a:r>
            <a:r>
              <a:rPr lang="en-GB" dirty="0" smtClean="0"/>
              <a:t> </a:t>
            </a:r>
            <a:r>
              <a:rPr lang="en-GB" dirty="0" err="1" smtClean="0"/>
              <a:t>Anbima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95536" y="5661248"/>
            <a:ext cx="3083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Fonte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: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www.anbima.com.br</a:t>
            </a:r>
            <a:endParaRPr lang="en-GB" sz="2000" dirty="0" smtClean="0">
              <a:solidFill>
                <a:srgbClr val="0074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2304256"/>
          </a:xfrm>
        </p:spPr>
        <p:txBody>
          <a:bodyPr/>
          <a:lstStyle/>
          <a:p>
            <a:pPr algn="r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007450"/>
                </a:solidFill>
              </a:rPr>
              <a:t>As opiniões aqui expostas são de responsabilidade do apresentador, não necessariamente refletindo o entendimento da Comissão de Valores Mobiliários sobre as matérias abordadas.</a:t>
            </a:r>
          </a:p>
          <a:p>
            <a:endParaRPr lang="en-GB" dirty="0"/>
          </a:p>
        </p:txBody>
      </p:sp>
      <p:sp>
        <p:nvSpPr>
          <p:cNvPr id="3" name="Espaço Reservado para Conteúdo 1"/>
          <p:cNvSpPr txBox="1">
            <a:spLocks/>
          </p:cNvSpPr>
          <p:nvPr/>
        </p:nvSpPr>
        <p:spPr bwMode="auto">
          <a:xfrm>
            <a:off x="935088" y="0"/>
            <a:ext cx="82089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Alerta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764704"/>
            <a:ext cx="7211144" cy="489654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Informações </a:t>
            </a:r>
            <a:r>
              <a:rPr lang="en-GB" dirty="0" err="1" smtClean="0"/>
              <a:t>periódicas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Diárias</a:t>
            </a:r>
            <a:endParaRPr lang="en-GB" dirty="0" smtClean="0"/>
          </a:p>
          <a:p>
            <a:pPr lvl="1"/>
            <a:r>
              <a:rPr lang="en-GB" sz="2000" dirty="0" err="1" smtClean="0"/>
              <a:t>Valor</a:t>
            </a:r>
            <a:r>
              <a:rPr lang="en-GB" sz="2000" dirty="0" smtClean="0"/>
              <a:t> da </a:t>
            </a:r>
            <a:r>
              <a:rPr lang="en-GB" sz="2000" dirty="0" err="1" smtClean="0"/>
              <a:t>cota</a:t>
            </a:r>
            <a:endParaRPr lang="en-GB" sz="2000" dirty="0" smtClean="0"/>
          </a:p>
          <a:p>
            <a:pPr lvl="1"/>
            <a:r>
              <a:rPr lang="en-GB" sz="2000" dirty="0" smtClean="0"/>
              <a:t>PL</a:t>
            </a:r>
          </a:p>
          <a:p>
            <a:r>
              <a:rPr lang="en-GB" dirty="0" err="1" smtClean="0"/>
              <a:t>Mensais</a:t>
            </a:r>
            <a:endParaRPr lang="en-GB" dirty="0" smtClean="0"/>
          </a:p>
          <a:p>
            <a:pPr lvl="1"/>
            <a:r>
              <a:rPr lang="en-GB" sz="2000" dirty="0" err="1" smtClean="0"/>
              <a:t>Lâmina</a:t>
            </a:r>
            <a:endParaRPr lang="en-GB" sz="2000" dirty="0" smtClean="0"/>
          </a:p>
          <a:p>
            <a:pPr lvl="1"/>
            <a:r>
              <a:rPr lang="en-GB" sz="2000" dirty="0" err="1" smtClean="0"/>
              <a:t>Extrato</a:t>
            </a:r>
            <a:r>
              <a:rPr lang="en-GB" sz="2000" dirty="0" smtClean="0"/>
              <a:t> de </a:t>
            </a:r>
            <a:r>
              <a:rPr lang="en-GB" sz="2000" dirty="0" err="1" smtClean="0"/>
              <a:t>conta</a:t>
            </a:r>
            <a:endParaRPr lang="en-GB" sz="2000" dirty="0" smtClean="0"/>
          </a:p>
          <a:p>
            <a:pPr lvl="1"/>
            <a:r>
              <a:rPr lang="en-GB" sz="2000" dirty="0" err="1" smtClean="0"/>
              <a:t>Balancete</a:t>
            </a:r>
            <a:endParaRPr lang="en-GB" sz="2000" dirty="0" smtClean="0"/>
          </a:p>
          <a:p>
            <a:pPr lvl="1"/>
            <a:r>
              <a:rPr lang="en-GB" sz="2000" dirty="0" err="1" smtClean="0"/>
              <a:t>Composição</a:t>
            </a:r>
            <a:r>
              <a:rPr lang="en-GB" sz="2000" dirty="0" smtClean="0"/>
              <a:t> da </a:t>
            </a:r>
            <a:r>
              <a:rPr lang="en-GB" sz="2000" dirty="0" err="1" smtClean="0"/>
              <a:t>carteira</a:t>
            </a:r>
            <a:endParaRPr lang="en-GB" sz="2000" dirty="0" smtClean="0"/>
          </a:p>
          <a:p>
            <a:pPr lvl="1"/>
            <a:r>
              <a:rPr lang="en-GB" sz="2000" dirty="0" err="1" smtClean="0"/>
              <a:t>Perfil</a:t>
            </a:r>
            <a:r>
              <a:rPr lang="en-GB" sz="2000" dirty="0" smtClean="0"/>
              <a:t> mensal</a:t>
            </a:r>
          </a:p>
          <a:p>
            <a:r>
              <a:rPr lang="en-GB" dirty="0" err="1" smtClean="0"/>
              <a:t>Anuais</a:t>
            </a:r>
            <a:endParaRPr lang="en-GB" dirty="0" smtClean="0"/>
          </a:p>
          <a:p>
            <a:pPr lvl="1"/>
            <a:r>
              <a:rPr lang="en-GB" sz="2000" dirty="0" err="1" smtClean="0"/>
              <a:t>Demonstrações</a:t>
            </a:r>
            <a:r>
              <a:rPr lang="en-GB" sz="2000" dirty="0" smtClean="0"/>
              <a:t> </a:t>
            </a:r>
            <a:r>
              <a:rPr lang="en-GB" sz="2000" dirty="0" err="1" smtClean="0"/>
              <a:t>financeiras</a:t>
            </a:r>
            <a:r>
              <a:rPr lang="en-GB" sz="2000" dirty="0" smtClean="0"/>
              <a:t> </a:t>
            </a:r>
            <a:r>
              <a:rPr lang="en-GB" sz="2000" dirty="0" err="1" smtClean="0"/>
              <a:t>auditadas</a:t>
            </a:r>
            <a:endParaRPr lang="en-GB" sz="2000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Acompanhamento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 bwMode="auto">
          <a:xfrm>
            <a:off x="5364088" y="908720"/>
            <a:ext cx="37799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Disponíveis em 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	www.cvm.gov.br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↗Acesso Rápido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	</a:t>
            </a:r>
            <a:r>
              <a:rPr lang="pt-BR" sz="2000" i="1" dirty="0" smtClean="0">
                <a:solidFill>
                  <a:srgbClr val="007450"/>
                </a:solidFill>
              </a:rPr>
              <a:t>↗ 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Fundos de investimento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4499992" y="1124744"/>
            <a:ext cx="1152128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ço Reservado para Conteúdo 1"/>
          <p:cNvSpPr txBox="1">
            <a:spLocks/>
          </p:cNvSpPr>
          <p:nvPr/>
        </p:nvSpPr>
        <p:spPr bwMode="auto">
          <a:xfrm>
            <a:off x="5436096" y="3356992"/>
            <a:ext cx="37799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Se necessário, deve-se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 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exigir 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 contratualmente informações 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adicionais, inclusive por meio de 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inclusão de cláusula específica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 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no </a:t>
            </a: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regulamento do fundo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764704"/>
            <a:ext cx="8003232" cy="4896544"/>
          </a:xfrm>
        </p:spPr>
        <p:txBody>
          <a:bodyPr/>
          <a:lstStyle/>
          <a:p>
            <a:r>
              <a:rPr lang="en-GB" dirty="0" err="1" smtClean="0"/>
              <a:t>Volatilidade</a:t>
            </a:r>
            <a:r>
              <a:rPr lang="en-GB" dirty="0" smtClean="0"/>
              <a:t> do </a:t>
            </a:r>
            <a:r>
              <a:rPr lang="en-GB" dirty="0" err="1" smtClean="0"/>
              <a:t>valor</a:t>
            </a:r>
            <a:r>
              <a:rPr lang="en-GB" dirty="0" smtClean="0"/>
              <a:t> da </a:t>
            </a:r>
            <a:r>
              <a:rPr lang="en-GB" dirty="0" err="1" smtClean="0"/>
              <a:t>cota</a:t>
            </a:r>
            <a:endParaRPr lang="en-GB" dirty="0" smtClean="0"/>
          </a:p>
          <a:p>
            <a:r>
              <a:rPr lang="en-GB" dirty="0" err="1" smtClean="0"/>
              <a:t>Resgates</a:t>
            </a:r>
            <a:r>
              <a:rPr lang="en-GB" dirty="0" smtClean="0"/>
              <a:t> e </a:t>
            </a:r>
            <a:r>
              <a:rPr lang="en-GB" dirty="0" err="1" smtClean="0"/>
              <a:t>captações</a:t>
            </a:r>
            <a:endParaRPr lang="en-GB" dirty="0" smtClean="0"/>
          </a:p>
          <a:p>
            <a:r>
              <a:rPr lang="en-GB" dirty="0" err="1" smtClean="0"/>
              <a:t>Fatos</a:t>
            </a:r>
            <a:r>
              <a:rPr lang="en-GB" dirty="0" smtClean="0"/>
              <a:t> </a:t>
            </a:r>
            <a:r>
              <a:rPr lang="en-GB" dirty="0" err="1" smtClean="0"/>
              <a:t>relevantes</a:t>
            </a:r>
            <a:endParaRPr lang="en-GB" dirty="0" smtClean="0"/>
          </a:p>
          <a:p>
            <a:r>
              <a:rPr lang="en-GB" dirty="0" err="1" smtClean="0"/>
              <a:t>Diálogo</a:t>
            </a:r>
            <a:r>
              <a:rPr lang="en-GB" dirty="0" smtClean="0"/>
              <a:t> </a:t>
            </a:r>
            <a:r>
              <a:rPr lang="en-GB" dirty="0" err="1" smtClean="0"/>
              <a:t>permanente</a:t>
            </a:r>
            <a:r>
              <a:rPr lang="en-GB" dirty="0" smtClean="0"/>
              <a:t> com </a:t>
            </a:r>
            <a:r>
              <a:rPr lang="en-GB" dirty="0" smtClean="0"/>
              <a:t>o </a:t>
            </a:r>
            <a:r>
              <a:rPr lang="en-GB" dirty="0" err="1" smtClean="0"/>
              <a:t>gestor</a:t>
            </a:r>
            <a:r>
              <a:rPr lang="en-GB" dirty="0" smtClean="0"/>
              <a:t> e com o </a:t>
            </a:r>
            <a:r>
              <a:rPr lang="en-GB" dirty="0" err="1" smtClean="0"/>
              <a:t>administrador</a:t>
            </a:r>
            <a:endParaRPr lang="en-GB" dirty="0" smtClean="0"/>
          </a:p>
          <a:p>
            <a:r>
              <a:rPr lang="en-GB" dirty="0" err="1" smtClean="0"/>
              <a:t>Despesas</a:t>
            </a:r>
            <a:endParaRPr lang="en-GB" dirty="0" smtClean="0"/>
          </a:p>
          <a:p>
            <a:pPr lvl="1"/>
            <a:r>
              <a:rPr lang="en-GB" sz="2400" dirty="0" err="1" smtClean="0"/>
              <a:t>FICs</a:t>
            </a:r>
            <a:r>
              <a:rPr lang="en-GB" sz="2400" dirty="0" smtClean="0"/>
              <a:t>: </a:t>
            </a:r>
            <a:r>
              <a:rPr lang="en-GB" sz="2400" dirty="0" err="1" smtClean="0"/>
              <a:t>encargos</a:t>
            </a:r>
            <a:r>
              <a:rPr lang="en-GB" sz="2400" dirty="0" smtClean="0"/>
              <a:t> “</a:t>
            </a:r>
            <a:r>
              <a:rPr lang="en-GB" sz="2400" dirty="0" err="1" smtClean="0"/>
              <a:t>em</a:t>
            </a:r>
            <a:r>
              <a:rPr lang="en-GB" sz="2400" dirty="0" smtClean="0"/>
              <a:t> </a:t>
            </a:r>
            <a:r>
              <a:rPr lang="en-GB" sz="2400" dirty="0" err="1" smtClean="0"/>
              <a:t>cascata</a:t>
            </a:r>
            <a:r>
              <a:rPr lang="en-GB" sz="2400" dirty="0" smtClean="0"/>
              <a:t>”</a:t>
            </a:r>
          </a:p>
          <a:p>
            <a:pPr lvl="1"/>
            <a:r>
              <a:rPr lang="en-GB" sz="2400" dirty="0" err="1" smtClean="0"/>
              <a:t>Desempenho</a:t>
            </a:r>
            <a:r>
              <a:rPr lang="en-GB" sz="2400" dirty="0" smtClean="0"/>
              <a:t> x </a:t>
            </a:r>
            <a:r>
              <a:rPr lang="en-GB" sz="2400" dirty="0" err="1" smtClean="0"/>
              <a:t>despesas</a:t>
            </a:r>
            <a:endParaRPr lang="en-GB" sz="2400" dirty="0" smtClean="0"/>
          </a:p>
          <a:p>
            <a:r>
              <a:rPr lang="en-GB" dirty="0" err="1" smtClean="0"/>
              <a:t>Benefícios</a:t>
            </a:r>
            <a:r>
              <a:rPr lang="en-GB" dirty="0" smtClean="0"/>
              <a:t> x </a:t>
            </a:r>
            <a:r>
              <a:rPr lang="en-GB" dirty="0" err="1" smtClean="0"/>
              <a:t>custos</a:t>
            </a:r>
            <a:endParaRPr lang="en-GB" dirty="0" smtClean="0"/>
          </a:p>
          <a:p>
            <a:pPr lvl="1"/>
            <a:r>
              <a:rPr lang="en-GB" sz="2400" dirty="0" err="1" smtClean="0"/>
              <a:t>Comparação</a:t>
            </a:r>
            <a:r>
              <a:rPr lang="en-GB" sz="2400" dirty="0" smtClean="0"/>
              <a:t> com </a:t>
            </a:r>
            <a:r>
              <a:rPr lang="en-GB" sz="2400" dirty="0" err="1" smtClean="0"/>
              <a:t>outros</a:t>
            </a:r>
            <a:r>
              <a:rPr lang="en-GB" sz="2400" dirty="0" smtClean="0"/>
              <a:t> </a:t>
            </a:r>
            <a:r>
              <a:rPr lang="en-GB" sz="2400" dirty="0" err="1" smtClean="0"/>
              <a:t>fundos</a:t>
            </a:r>
            <a:r>
              <a:rPr lang="en-GB" sz="2400" dirty="0" smtClean="0"/>
              <a:t> e </a:t>
            </a:r>
            <a:r>
              <a:rPr lang="en-GB" sz="2400" dirty="0" err="1" smtClean="0"/>
              <a:t>alternativas</a:t>
            </a:r>
            <a:r>
              <a:rPr lang="en-GB" sz="2400" dirty="0" smtClean="0"/>
              <a:t> de </a:t>
            </a:r>
            <a:r>
              <a:rPr lang="en-GB" sz="2400" dirty="0" err="1" smtClean="0"/>
              <a:t>investimento</a:t>
            </a:r>
            <a:endParaRPr lang="en-GB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Acompanhamento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6203032" cy="489654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RPPS</a:t>
            </a:r>
          </a:p>
          <a:p>
            <a:pPr>
              <a:buNone/>
            </a:pPr>
            <a:r>
              <a:rPr lang="pt-BR" dirty="0" smtClean="0"/>
              <a:t>+ Gestor novo ou pequeno e Administrador “distante”</a:t>
            </a:r>
          </a:p>
          <a:p>
            <a:pPr>
              <a:buNone/>
            </a:pPr>
            <a:r>
              <a:rPr lang="pt-BR" dirty="0" smtClean="0"/>
              <a:t>+ Fundo criado sob medida para os Regimes</a:t>
            </a:r>
          </a:p>
          <a:p>
            <a:pPr>
              <a:buNone/>
            </a:pPr>
            <a:r>
              <a:rPr lang="pt-BR" dirty="0" smtClean="0"/>
              <a:t>+ RPPS possui(</a:t>
            </a:r>
            <a:r>
              <a:rPr lang="pt-BR" dirty="0" err="1" smtClean="0"/>
              <a:t>rá</a:t>
            </a:r>
            <a:r>
              <a:rPr lang="pt-BR" dirty="0" smtClean="0"/>
              <a:t>) parcela significativa do patrimônio sob responsabilidade do Gestor</a:t>
            </a:r>
          </a:p>
          <a:p>
            <a:pPr>
              <a:buNone/>
            </a:pPr>
            <a:r>
              <a:rPr lang="pt-BR" dirty="0" smtClean="0"/>
              <a:t>+ Investimento em crédito privado</a:t>
            </a: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Problema</a:t>
            </a:r>
            <a:r>
              <a:rPr lang="en-GB" dirty="0" smtClean="0"/>
              <a:t> </a:t>
            </a:r>
            <a:r>
              <a:rPr lang="en-GB" dirty="0" err="1" smtClean="0"/>
              <a:t>comum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pic>
        <p:nvPicPr>
          <p:cNvPr id="5" name="Picture 2" descr="C:\Documents and Settings\erico\Configurações locais\Temporary Internet Files\Content.IE5\V8RDTX1K\MC9002419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348880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err="1" smtClean="0"/>
              <a:t>Consultas</a:t>
            </a:r>
            <a:r>
              <a:rPr lang="en-GB" dirty="0" smtClean="0"/>
              <a:t>, </a:t>
            </a:r>
            <a:r>
              <a:rPr lang="en-GB" dirty="0" err="1" smtClean="0"/>
              <a:t>reclamações</a:t>
            </a:r>
            <a:r>
              <a:rPr lang="en-GB" dirty="0" smtClean="0"/>
              <a:t> e </a:t>
            </a:r>
            <a:r>
              <a:rPr lang="en-GB" dirty="0" err="1" smtClean="0"/>
              <a:t>denúncias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Superintendência de </a:t>
            </a:r>
            <a:r>
              <a:rPr lang="en-GB" dirty="0" err="1" smtClean="0"/>
              <a:t>proteção</a:t>
            </a:r>
            <a:r>
              <a:rPr lang="en-GB" dirty="0" smtClean="0"/>
              <a:t> e </a:t>
            </a:r>
            <a:r>
              <a:rPr lang="en-GB" dirty="0" err="1" smtClean="0"/>
              <a:t>orientação</a:t>
            </a:r>
            <a:r>
              <a:rPr lang="en-GB" dirty="0" smtClean="0"/>
              <a:t> aos </a:t>
            </a:r>
            <a:r>
              <a:rPr lang="en-GB" dirty="0" err="1" smtClean="0"/>
              <a:t>investidores</a:t>
            </a:r>
            <a:endParaRPr lang="en-GB" dirty="0" smtClean="0"/>
          </a:p>
          <a:p>
            <a:r>
              <a:rPr lang="en-GB" dirty="0" err="1" smtClean="0"/>
              <a:t>www.cvm.gov.br</a:t>
            </a:r>
            <a:r>
              <a:rPr lang="en-GB" dirty="0" smtClean="0"/>
              <a:t> link “</a:t>
            </a:r>
            <a:r>
              <a:rPr lang="en-GB" dirty="0" err="1" smtClean="0"/>
              <a:t>Fale</a:t>
            </a:r>
            <a:r>
              <a:rPr lang="en-GB" dirty="0" smtClean="0"/>
              <a:t> com a CVM”</a:t>
            </a:r>
          </a:p>
          <a:p>
            <a:r>
              <a:rPr lang="en-GB" dirty="0" smtClean="0"/>
              <a:t>0800 722 53 54</a:t>
            </a:r>
          </a:p>
          <a:p>
            <a:r>
              <a:rPr lang="en-GB" dirty="0" err="1" smtClean="0"/>
              <a:t>Rua</a:t>
            </a:r>
            <a:r>
              <a:rPr lang="en-GB" dirty="0" smtClean="0"/>
              <a:t> </a:t>
            </a:r>
            <a:r>
              <a:rPr lang="en-GB" dirty="0" err="1" smtClean="0"/>
              <a:t>Cincinato</a:t>
            </a:r>
            <a:r>
              <a:rPr lang="en-GB" dirty="0" smtClean="0"/>
              <a:t> Braga, 340 – 2º </a:t>
            </a:r>
            <a:r>
              <a:rPr lang="en-GB" dirty="0" err="1" smtClean="0"/>
              <a:t>andar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01333-010 </a:t>
            </a:r>
            <a:r>
              <a:rPr lang="en-GB" dirty="0" err="1" smtClean="0"/>
              <a:t>São</a:t>
            </a:r>
            <a:r>
              <a:rPr lang="en-GB" dirty="0" smtClean="0"/>
              <a:t> Paulo, SP</a:t>
            </a:r>
          </a:p>
          <a:p>
            <a:r>
              <a:rPr lang="en-GB" dirty="0" err="1" smtClean="0"/>
              <a:t>Rua</a:t>
            </a:r>
            <a:r>
              <a:rPr lang="en-GB" dirty="0" smtClean="0"/>
              <a:t> </a:t>
            </a:r>
            <a:r>
              <a:rPr lang="en-GB" dirty="0" err="1" smtClean="0"/>
              <a:t>Sete</a:t>
            </a:r>
            <a:r>
              <a:rPr lang="en-GB" dirty="0" smtClean="0"/>
              <a:t> de </a:t>
            </a:r>
            <a:r>
              <a:rPr lang="en-GB" dirty="0" err="1" smtClean="0"/>
              <a:t>Setembro</a:t>
            </a:r>
            <a:r>
              <a:rPr lang="en-GB" dirty="0" smtClean="0"/>
              <a:t>, 111 – 5º </a:t>
            </a:r>
            <a:r>
              <a:rPr lang="en-GB" dirty="0" err="1" smtClean="0"/>
              <a:t>andar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20050-901 Rio de Janeiro, RJ</a:t>
            </a: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Atendimento </a:t>
            </a:r>
            <a:r>
              <a:rPr lang="en-GB" dirty="0" err="1" smtClean="0"/>
              <a:t>ao</a:t>
            </a:r>
            <a:r>
              <a:rPr lang="en-GB" dirty="0" smtClean="0"/>
              <a:t> </a:t>
            </a:r>
            <a:r>
              <a:rPr lang="en-GB" dirty="0" err="1" smtClean="0"/>
              <a:t>investidor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Obrigado!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Francisco Santos</a:t>
            </a:r>
          </a:p>
          <a:p>
            <a:pPr algn="ctr">
              <a:buNone/>
            </a:pPr>
            <a:r>
              <a:rPr lang="en-GB" sz="2400" dirty="0" smtClean="0"/>
              <a:t>Superintendência de </a:t>
            </a:r>
            <a:r>
              <a:rPr lang="en-GB" sz="2400" dirty="0" err="1" smtClean="0"/>
              <a:t>Relações</a:t>
            </a:r>
            <a:r>
              <a:rPr lang="en-GB" sz="2400" dirty="0" smtClean="0"/>
              <a:t> com Investidores </a:t>
            </a:r>
            <a:r>
              <a:rPr lang="en-GB" sz="2400" dirty="0" err="1" smtClean="0"/>
              <a:t>Institucionais</a:t>
            </a:r>
            <a:endParaRPr lang="en-GB" sz="2400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err="1" smtClean="0"/>
              <a:t>sin@cvm.gov.br</a:t>
            </a: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Panorama da </a:t>
            </a:r>
            <a:r>
              <a:rPr lang="en-GB" dirty="0" err="1" smtClean="0"/>
              <a:t>indústria</a:t>
            </a:r>
            <a:endParaRPr lang="en-GB" dirty="0" smtClean="0"/>
          </a:p>
          <a:p>
            <a:r>
              <a:rPr lang="en-GB" dirty="0" err="1" smtClean="0"/>
              <a:t>Regulação</a:t>
            </a:r>
            <a:endParaRPr lang="en-GB" sz="2000" dirty="0" smtClean="0"/>
          </a:p>
          <a:p>
            <a:r>
              <a:rPr lang="en-GB" dirty="0" err="1" smtClean="0"/>
              <a:t>Riscos</a:t>
            </a:r>
            <a:endParaRPr lang="en-GB" dirty="0" smtClean="0"/>
          </a:p>
          <a:p>
            <a:r>
              <a:rPr lang="en-GB" dirty="0" err="1" smtClean="0"/>
              <a:t>Prestadores</a:t>
            </a:r>
            <a:r>
              <a:rPr lang="en-GB" dirty="0" smtClean="0"/>
              <a:t> de </a:t>
            </a:r>
            <a:r>
              <a:rPr lang="en-GB" dirty="0" err="1" smtClean="0"/>
              <a:t>serviço</a:t>
            </a:r>
            <a:endParaRPr lang="en-GB" dirty="0" smtClean="0"/>
          </a:p>
          <a:p>
            <a:r>
              <a:rPr lang="en-GB" dirty="0" err="1" smtClean="0"/>
              <a:t>Diligência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escolha</a:t>
            </a:r>
            <a:endParaRPr lang="en-GB" dirty="0" smtClean="0"/>
          </a:p>
          <a:p>
            <a:r>
              <a:rPr lang="en-GB" dirty="0" err="1" smtClean="0"/>
              <a:t>Monitoramento</a:t>
            </a:r>
            <a:endParaRPr lang="en-GB" dirty="0" smtClean="0"/>
          </a:p>
          <a:p>
            <a:r>
              <a:rPr lang="en-GB" dirty="0" err="1" smtClean="0"/>
              <a:t>Contato</a:t>
            </a:r>
            <a:r>
              <a:rPr lang="en-GB" dirty="0" smtClean="0"/>
              <a:t> com a CVM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  <p:sp>
        <p:nvSpPr>
          <p:cNvPr id="5" name="Chave direita 4"/>
          <p:cNvSpPr/>
          <p:nvPr/>
        </p:nvSpPr>
        <p:spPr>
          <a:xfrm>
            <a:off x="4644008" y="980728"/>
            <a:ext cx="360040" cy="4104456"/>
          </a:xfrm>
          <a:prstGeom prst="rightBrac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182299" y="2348880"/>
            <a:ext cx="37821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rgbClr val="007450"/>
                </a:solidFill>
                <a:latin typeface="+mn-lt"/>
              </a:rPr>
              <a:t>Conexão com  a </a:t>
            </a:r>
            <a:endParaRPr lang="pt-BR" sz="3200" dirty="0" smtClean="0">
              <a:solidFill>
                <a:srgbClr val="007450"/>
              </a:solidFill>
              <a:latin typeface="+mn-lt"/>
            </a:endParaRPr>
          </a:p>
          <a:p>
            <a:r>
              <a:rPr lang="pt-BR" sz="3200" dirty="0" smtClean="0">
                <a:solidFill>
                  <a:srgbClr val="007450"/>
                </a:solidFill>
                <a:latin typeface="+mn-lt"/>
              </a:rPr>
              <a:t>Responsabilidade</a:t>
            </a:r>
            <a:endParaRPr lang="pt-BR" sz="3200" dirty="0" smtClean="0">
              <a:solidFill>
                <a:srgbClr val="007450"/>
              </a:solidFill>
              <a:latin typeface="+mn-lt"/>
            </a:endParaRPr>
          </a:p>
          <a:p>
            <a:r>
              <a:rPr lang="pt-BR" sz="3200" dirty="0" smtClean="0">
                <a:solidFill>
                  <a:srgbClr val="007450"/>
                </a:solidFill>
                <a:latin typeface="+mn-lt"/>
              </a:rPr>
              <a:t>dos </a:t>
            </a:r>
            <a:r>
              <a:rPr lang="pt-BR" sz="3200" dirty="0" smtClean="0">
                <a:solidFill>
                  <a:srgbClr val="007450"/>
                </a:solidFill>
                <a:latin typeface="+mn-lt"/>
              </a:rPr>
              <a:t>Gestores de RPPS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320480"/>
          </a:xfrm>
        </p:spPr>
        <p:txBody>
          <a:bodyPr/>
          <a:lstStyle/>
          <a:p>
            <a:r>
              <a:rPr lang="en-GB" dirty="0" smtClean="0"/>
              <a:t>14.302 </a:t>
            </a:r>
            <a:r>
              <a:rPr lang="en-GB" dirty="0" err="1" smtClean="0"/>
              <a:t>fundos</a:t>
            </a:r>
            <a:endParaRPr lang="en-GB" dirty="0" smtClean="0"/>
          </a:p>
          <a:p>
            <a:r>
              <a:rPr lang="en-GB" dirty="0" smtClean="0"/>
              <a:t>11,2 </a:t>
            </a:r>
            <a:r>
              <a:rPr lang="en-GB" dirty="0" err="1" smtClean="0"/>
              <a:t>milhões</a:t>
            </a:r>
            <a:r>
              <a:rPr lang="en-GB" dirty="0" smtClean="0"/>
              <a:t> de </a:t>
            </a:r>
            <a:r>
              <a:rPr lang="en-GB" dirty="0" err="1" smtClean="0"/>
              <a:t>cotistas</a:t>
            </a:r>
            <a:endParaRPr lang="en-GB" dirty="0" smtClean="0"/>
          </a:p>
          <a:p>
            <a:r>
              <a:rPr lang="en-GB" dirty="0" smtClean="0"/>
              <a:t>PL R$2,7 </a:t>
            </a:r>
            <a:r>
              <a:rPr lang="en-GB" dirty="0" err="1" smtClean="0"/>
              <a:t>trilhões</a:t>
            </a:r>
            <a:endParaRPr lang="en-GB" dirty="0" smtClean="0"/>
          </a:p>
          <a:p>
            <a:pPr lvl="1"/>
            <a:r>
              <a:rPr lang="en-GB" dirty="0" err="1" smtClean="0"/>
              <a:t>Equivalente</a:t>
            </a:r>
            <a:r>
              <a:rPr lang="en-GB" dirty="0" smtClean="0"/>
              <a:t> a </a:t>
            </a:r>
            <a:r>
              <a:rPr lang="en-GB" dirty="0" err="1" smtClean="0"/>
              <a:t>cerca</a:t>
            </a:r>
            <a:r>
              <a:rPr lang="en-GB" dirty="0" smtClean="0"/>
              <a:t> de 60% do PIB*</a:t>
            </a:r>
          </a:p>
          <a:p>
            <a:pPr lvl="1"/>
            <a:r>
              <a:rPr lang="en-GB" dirty="0" err="1" smtClean="0"/>
              <a:t>Sexta</a:t>
            </a:r>
            <a:r>
              <a:rPr lang="en-GB" dirty="0" smtClean="0"/>
              <a:t> </a:t>
            </a:r>
            <a:r>
              <a:rPr lang="en-GB" dirty="0" err="1" smtClean="0"/>
              <a:t>maior</a:t>
            </a:r>
            <a:r>
              <a:rPr lang="en-GB" dirty="0" smtClean="0"/>
              <a:t> do </a:t>
            </a:r>
            <a:r>
              <a:rPr lang="en-GB" dirty="0" err="1" smtClean="0"/>
              <a:t>mundo</a:t>
            </a:r>
            <a:r>
              <a:rPr lang="en-GB" dirty="0" smtClean="0"/>
              <a:t>**</a:t>
            </a:r>
          </a:p>
          <a:p>
            <a:pPr lvl="1"/>
            <a:r>
              <a:rPr lang="en-GB" dirty="0" err="1" smtClean="0"/>
              <a:t>Crescimento</a:t>
            </a:r>
            <a:r>
              <a:rPr lang="en-GB" dirty="0" smtClean="0"/>
              <a:t> de 15,2% </a:t>
            </a:r>
            <a:r>
              <a:rPr lang="en-GB" dirty="0" err="1" smtClean="0"/>
              <a:t>ao</a:t>
            </a:r>
            <a:r>
              <a:rPr lang="en-GB" dirty="0" smtClean="0"/>
              <a:t> </a:t>
            </a:r>
            <a:r>
              <a:rPr lang="en-GB" dirty="0" err="1" smtClean="0"/>
              <a:t>ano</a:t>
            </a:r>
            <a:r>
              <a:rPr lang="en-GB" dirty="0" smtClean="0"/>
              <a:t>***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Panorama da </a:t>
            </a:r>
            <a:r>
              <a:rPr lang="en-GB" dirty="0" err="1" smtClean="0"/>
              <a:t>indústria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611560" y="4581128"/>
            <a:ext cx="82296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Fonte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CVM. Dados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relativos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30/09/2014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*No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ano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</a:t>
            </a:r>
            <a:r>
              <a:rPr lang="en-GB" sz="2000" smtClean="0">
                <a:solidFill>
                  <a:srgbClr val="007450"/>
                </a:solidFill>
                <a:latin typeface="+mn-lt"/>
              </a:rPr>
              <a:t>de 2013</a:t>
            </a:r>
            <a:endParaRPr lang="en-GB" sz="2000" dirty="0" smtClean="0">
              <a:solidFill>
                <a:srgbClr val="00745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**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Conforme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dados do ICI – Investment Company Institute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***De dez/2008 a dez/2013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Estrutura</a:t>
            </a:r>
            <a:r>
              <a:rPr lang="en-GB" dirty="0" smtClean="0"/>
              <a:t> </a:t>
            </a:r>
            <a:r>
              <a:rPr lang="en-GB" dirty="0" err="1" smtClean="0"/>
              <a:t>regulatória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sp>
        <p:nvSpPr>
          <p:cNvPr id="5" name="Triângulo isósceles 4"/>
          <p:cNvSpPr/>
          <p:nvPr/>
        </p:nvSpPr>
        <p:spPr>
          <a:xfrm>
            <a:off x="179512" y="908720"/>
            <a:ext cx="3888432" cy="4752528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to 6"/>
          <p:cNvCxnSpPr/>
          <p:nvPr/>
        </p:nvCxnSpPr>
        <p:spPr>
          <a:xfrm>
            <a:off x="1475656" y="2564904"/>
            <a:ext cx="1296144" cy="0"/>
          </a:xfrm>
          <a:prstGeom prst="line">
            <a:avLst/>
          </a:prstGeom>
          <a:ln w="25400">
            <a:solidFill>
              <a:srgbClr val="007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827584" y="4149080"/>
            <a:ext cx="2664296" cy="0"/>
          </a:xfrm>
          <a:prstGeom prst="line">
            <a:avLst/>
          </a:prstGeom>
          <a:ln w="25400">
            <a:solidFill>
              <a:srgbClr val="0074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691680" y="1700808"/>
            <a:ext cx="792088" cy="936104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Lei </a:t>
            </a:r>
            <a:endParaRPr lang="en-GB" dirty="0"/>
          </a:p>
        </p:txBody>
      </p:sp>
      <p:sp>
        <p:nvSpPr>
          <p:cNvPr id="16" name="Espaço Reservado para Conteúdo 1"/>
          <p:cNvSpPr txBox="1">
            <a:spLocks/>
          </p:cNvSpPr>
          <p:nvPr/>
        </p:nvSpPr>
        <p:spPr bwMode="auto">
          <a:xfrm>
            <a:off x="683568" y="3068960"/>
            <a:ext cx="28083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Regulação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ço Reservado para Conteúdo 1"/>
          <p:cNvSpPr txBox="1">
            <a:spLocks/>
          </p:cNvSpPr>
          <p:nvPr/>
        </p:nvSpPr>
        <p:spPr bwMode="auto">
          <a:xfrm>
            <a:off x="395536" y="4653136"/>
            <a:ext cx="33123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Autorregulação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ço Reservado para Conteúdo 1"/>
          <p:cNvSpPr txBox="1">
            <a:spLocks/>
          </p:cNvSpPr>
          <p:nvPr/>
        </p:nvSpPr>
        <p:spPr bwMode="auto">
          <a:xfrm>
            <a:off x="3563888" y="1052736"/>
            <a:ext cx="53285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Lei 6.385/76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Competência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CVM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Lei 8.668/93 (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Fundos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de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investimento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imobiliário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Espaço Reservado para Conteúdo 1"/>
          <p:cNvSpPr txBox="1">
            <a:spLocks/>
          </p:cNvSpPr>
          <p:nvPr/>
        </p:nvSpPr>
        <p:spPr bwMode="auto">
          <a:xfrm>
            <a:off x="3635896" y="2276872"/>
            <a:ext cx="53285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Instrução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CVM nº 409/04 – FI</a:t>
            </a: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Instrução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CVM nº 356/01 - FIDC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r" eaLnBrk="0" hangingPunct="0">
              <a:spcBef>
                <a:spcPct val="20000"/>
              </a:spcBef>
            </a:pPr>
            <a:r>
              <a:rPr lang="en-GB" dirty="0" err="1" smtClean="0">
                <a:solidFill>
                  <a:srgbClr val="007450"/>
                </a:solidFill>
              </a:rPr>
              <a:t>Instrução</a:t>
            </a:r>
            <a:r>
              <a:rPr lang="en-GB" dirty="0" smtClean="0">
                <a:solidFill>
                  <a:srgbClr val="007450"/>
                </a:solidFill>
              </a:rPr>
              <a:t> CVM nº 472/08 – FII</a:t>
            </a:r>
          </a:p>
          <a:p>
            <a:pPr marL="342900" indent="-342900" algn="r" eaLnBrk="0" hangingPunct="0">
              <a:spcBef>
                <a:spcPct val="20000"/>
              </a:spcBef>
            </a:pPr>
            <a:r>
              <a:rPr lang="en-GB" dirty="0" err="1" smtClean="0">
                <a:solidFill>
                  <a:srgbClr val="007450"/>
                </a:solidFill>
              </a:rPr>
              <a:t>Instrução</a:t>
            </a:r>
            <a:r>
              <a:rPr lang="en-GB" dirty="0" smtClean="0">
                <a:solidFill>
                  <a:srgbClr val="007450"/>
                </a:solidFill>
              </a:rPr>
              <a:t> CVM nº 391/03 – FIP</a:t>
            </a:r>
          </a:p>
          <a:p>
            <a:pPr marL="342900" indent="-342900" algn="r" eaLnBrk="0" hangingPunct="0">
              <a:spcBef>
                <a:spcPct val="20000"/>
              </a:spcBef>
            </a:pPr>
            <a:r>
              <a:rPr lang="en-GB" dirty="0" err="1" smtClean="0">
                <a:solidFill>
                  <a:srgbClr val="007450"/>
                </a:solidFill>
              </a:rPr>
              <a:t>Instrução</a:t>
            </a:r>
            <a:r>
              <a:rPr lang="en-GB" dirty="0" smtClean="0">
                <a:solidFill>
                  <a:srgbClr val="007450"/>
                </a:solidFill>
              </a:rPr>
              <a:t> CVM nº 306/99 – </a:t>
            </a:r>
            <a:r>
              <a:rPr lang="en-GB" dirty="0" err="1" smtClean="0">
                <a:solidFill>
                  <a:srgbClr val="007450"/>
                </a:solidFill>
              </a:rPr>
              <a:t>Administrador</a:t>
            </a:r>
            <a:r>
              <a:rPr lang="en-GB" dirty="0" smtClean="0">
                <a:solidFill>
                  <a:srgbClr val="007450"/>
                </a:solidFill>
              </a:rPr>
              <a:t> e </a:t>
            </a:r>
            <a:r>
              <a:rPr lang="en-GB" dirty="0" err="1" smtClean="0">
                <a:solidFill>
                  <a:srgbClr val="007450"/>
                </a:solidFill>
              </a:rPr>
              <a:t>gestor</a:t>
            </a:r>
            <a:endParaRPr lang="en-GB" dirty="0" smtClean="0">
              <a:solidFill>
                <a:srgbClr val="007450"/>
              </a:solidFill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Espaço Reservado para Conteúdo 1"/>
          <p:cNvSpPr txBox="1">
            <a:spLocks/>
          </p:cNvSpPr>
          <p:nvPr/>
        </p:nvSpPr>
        <p:spPr bwMode="auto">
          <a:xfrm>
            <a:off x="3851920" y="4437112"/>
            <a:ext cx="50405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ANBIMA e BM&amp;FBOVESPA  (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essa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só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4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FII)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Código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de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regulação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e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melhores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práticas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de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fundos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de 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investimento</a:t>
            </a:r>
            <a:endParaRPr lang="en-GB" sz="2000" dirty="0" smtClean="0">
              <a:solidFill>
                <a:srgbClr val="007450"/>
              </a:solidFill>
              <a:latin typeface="+mn-lt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Questionário</a:t>
            </a:r>
            <a:r>
              <a:rPr lang="en-GB" sz="2000" dirty="0" smtClean="0">
                <a:solidFill>
                  <a:srgbClr val="007450"/>
                </a:solidFill>
                <a:latin typeface="+mn-lt"/>
              </a:rPr>
              <a:t> due-</a:t>
            </a:r>
            <a:r>
              <a:rPr lang="en-GB" sz="2000" dirty="0" err="1" smtClean="0">
                <a:solidFill>
                  <a:srgbClr val="007450"/>
                </a:solidFill>
                <a:latin typeface="+mn-lt"/>
              </a:rPr>
              <a:t>dilligence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915816" y="908720"/>
            <a:ext cx="5770984" cy="489654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	A CVM não possui mandato legal para fiscalizar cumprimento de normas da Previdência, como a Resolução CMN 3.922.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Ademais, o foco da supervisão de caráter preventivo da CVM é nos fundos de varejo.</a:t>
            </a:r>
          </a:p>
          <a:p>
            <a:endParaRPr lang="pt-BR" dirty="0" smtClean="0"/>
          </a:p>
          <a:p>
            <a:endParaRPr lang="en-GB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Alerta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6</a:t>
            </a:fld>
            <a:endParaRPr lang="pt-BR" dirty="0"/>
          </a:p>
        </p:txBody>
      </p:sp>
      <p:pic>
        <p:nvPicPr>
          <p:cNvPr id="5" name="Picture 2" descr="C:\Documents and Settings\erico\Configurações locais\Temporary Internet Files\Content.IE5\V8RDTX1K\MC90043475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48203"/>
            <a:ext cx="2304256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Registro</a:t>
            </a:r>
          </a:p>
          <a:p>
            <a:endParaRPr lang="en-GB" dirty="0" smtClean="0"/>
          </a:p>
          <a:p>
            <a:r>
              <a:rPr lang="en-GB" dirty="0" smtClean="0"/>
              <a:t>Gatekeepers</a:t>
            </a:r>
          </a:p>
          <a:p>
            <a:endParaRPr lang="en-GB" dirty="0" smtClean="0"/>
          </a:p>
          <a:p>
            <a:r>
              <a:rPr lang="en-GB" dirty="0" err="1" smtClean="0"/>
              <a:t>Abrangência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Transparência</a:t>
            </a:r>
            <a:endParaRPr lang="en-GB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Pilares</a:t>
            </a:r>
            <a:r>
              <a:rPr lang="en-GB" dirty="0" smtClean="0"/>
              <a:t> da </a:t>
            </a:r>
            <a:r>
              <a:rPr lang="en-GB" dirty="0" err="1" smtClean="0"/>
              <a:t>regulação</a:t>
            </a:r>
            <a:r>
              <a:rPr lang="en-GB" dirty="0" smtClean="0"/>
              <a:t> 1/2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 bwMode="auto">
          <a:xfrm>
            <a:off x="5039544" y="980728"/>
            <a:ext cx="41044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dos fundos, dos prestadores de serviço, dos ativos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2411760" y="1196752"/>
            <a:ext cx="2952328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1"/>
          <p:cNvSpPr txBox="1">
            <a:spLocks/>
          </p:cNvSpPr>
          <p:nvPr/>
        </p:nvSpPr>
        <p:spPr bwMode="auto">
          <a:xfrm>
            <a:off x="5039544" y="2132856"/>
            <a:ext cx="41044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administrador, custodiante, auditor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059832" y="2420888"/>
            <a:ext cx="2376264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059832" y="3573016"/>
            <a:ext cx="2376264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ço Reservado para Conteúdo 1"/>
          <p:cNvSpPr txBox="1">
            <a:spLocks/>
          </p:cNvSpPr>
          <p:nvPr/>
        </p:nvSpPr>
        <p:spPr bwMode="auto">
          <a:xfrm>
            <a:off x="5076056" y="3284984"/>
            <a:ext cx="41044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regulação não admite isenções ou exclusões, o mesmo arcabouço vale para todos os fundos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3275856" y="4725144"/>
            <a:ext cx="2160240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ço Reservado para Conteúdo 1"/>
          <p:cNvSpPr txBox="1">
            <a:spLocks/>
          </p:cNvSpPr>
          <p:nvPr/>
        </p:nvSpPr>
        <p:spPr bwMode="auto">
          <a:xfrm>
            <a:off x="5076056" y="4509120"/>
            <a:ext cx="41044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informação para a tomada de decisão do investidor e para supervisão pelos pares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4978896" cy="4896544"/>
          </a:xfrm>
        </p:spPr>
        <p:txBody>
          <a:bodyPr/>
          <a:lstStyle/>
          <a:p>
            <a:r>
              <a:rPr lang="en-GB" dirty="0" err="1" smtClean="0"/>
              <a:t>Supervisão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Enforcement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Aperfeiçoamento</a:t>
            </a:r>
            <a:endParaRPr lang="en-GB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Pilares</a:t>
            </a:r>
            <a:r>
              <a:rPr lang="en-GB" dirty="0" smtClean="0"/>
              <a:t> da </a:t>
            </a:r>
            <a:r>
              <a:rPr lang="en-GB" dirty="0" err="1" smtClean="0"/>
              <a:t>regulação</a:t>
            </a:r>
            <a:r>
              <a:rPr lang="en-GB" dirty="0" smtClean="0"/>
              <a:t> 2/2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 bwMode="auto">
          <a:xfrm>
            <a:off x="5039544" y="980728"/>
            <a:ext cx="41044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baseada em risco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2771800" y="1196752"/>
            <a:ext cx="2592288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1"/>
          <p:cNvSpPr txBox="1">
            <a:spLocks/>
          </p:cNvSpPr>
          <p:nvPr/>
        </p:nvSpPr>
        <p:spPr bwMode="auto">
          <a:xfrm>
            <a:off x="5039544" y="2132856"/>
            <a:ext cx="41044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atividade sancionadora responsiva: ofícios circulares orientadores, ofícios de alerta, termos de acusação 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059832" y="2420888"/>
            <a:ext cx="2376264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923928" y="4149080"/>
            <a:ext cx="1512168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ço Reservado para Conteúdo 1"/>
          <p:cNvSpPr txBox="1">
            <a:spLocks/>
          </p:cNvSpPr>
          <p:nvPr/>
        </p:nvSpPr>
        <p:spPr bwMode="auto">
          <a:xfrm>
            <a:off x="5076056" y="3933056"/>
            <a:ext cx="41044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Discussões internas	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Consultas ao mercado e aos autorreguladores 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Audiência pública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Supervisão</a:t>
            </a:r>
            <a:r>
              <a:rPr lang="en-GB" dirty="0" smtClean="0"/>
              <a:t> </a:t>
            </a:r>
            <a:r>
              <a:rPr lang="en-GB" dirty="0" err="1" smtClean="0"/>
              <a:t>baseada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risco</a:t>
            </a:r>
            <a:r>
              <a:rPr lang="en-GB" dirty="0" smtClean="0"/>
              <a:t> (SBR)</a:t>
            </a:r>
            <a:endParaRPr lang="en-GB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FE7124-2FAD-42B0-8A14-52C2C873DE8F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067944" y="3284984"/>
            <a:ext cx="1008112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491880" y="5373216"/>
            <a:ext cx="2376264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827584" y="4869160"/>
            <a:ext cx="1512168" cy="4320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908720"/>
            <a:ext cx="5482952" cy="489654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Resolução CMN 3.427/06</a:t>
            </a:r>
          </a:p>
          <a:p>
            <a:pPr>
              <a:buNone/>
            </a:pPr>
            <a:r>
              <a:rPr lang="pt-BR" dirty="0" smtClean="0"/>
              <a:t>Deliberação CVM 521/07</a:t>
            </a:r>
          </a:p>
          <a:p>
            <a:r>
              <a:rPr lang="pt-BR" dirty="0" smtClean="0"/>
              <a:t>Melhor utilização dos recursos </a:t>
            </a:r>
          </a:p>
          <a:p>
            <a:r>
              <a:rPr lang="pt-BR" dirty="0" smtClean="0"/>
              <a:t>Foco nos principais riscos para as atribuições do regulador</a:t>
            </a:r>
          </a:p>
          <a:p>
            <a:r>
              <a:rPr lang="pt-BR" dirty="0" smtClean="0"/>
              <a:t>Impacto 	</a:t>
            </a:r>
          </a:p>
          <a:p>
            <a:pPr>
              <a:buNone/>
            </a:pPr>
            <a:r>
              <a:rPr lang="pt-BR" dirty="0" smtClean="0"/>
              <a:t>			versus probabilidade</a:t>
            </a:r>
            <a:endParaRPr lang="en-GB" dirty="0"/>
          </a:p>
        </p:txBody>
      </p:sp>
      <p:cxnSp>
        <p:nvCxnSpPr>
          <p:cNvPr id="15" name="Conector reto 14"/>
          <p:cNvCxnSpPr/>
          <p:nvPr/>
        </p:nvCxnSpPr>
        <p:spPr>
          <a:xfrm flipV="1">
            <a:off x="5148064" y="1772816"/>
            <a:ext cx="1080120" cy="1728192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endCxn id="24" idx="1"/>
          </p:cNvCxnSpPr>
          <p:nvPr/>
        </p:nvCxnSpPr>
        <p:spPr>
          <a:xfrm flipV="1">
            <a:off x="2411760" y="3969060"/>
            <a:ext cx="3816424" cy="1116124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5940152" y="5589240"/>
            <a:ext cx="360040" cy="0"/>
          </a:xfrm>
          <a:prstGeom prst="line">
            <a:avLst/>
          </a:prstGeom>
          <a:ln w="25400">
            <a:solidFill>
              <a:schemeClr val="accent3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ço Reservado para Conteúdo 1"/>
          <p:cNvSpPr txBox="1">
            <a:spLocks/>
          </p:cNvSpPr>
          <p:nvPr/>
        </p:nvSpPr>
        <p:spPr bwMode="auto">
          <a:xfrm>
            <a:off x="5940152" y="1124744"/>
            <a:ext cx="316835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Eventos de risco redefinidos a cada dois anos 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dirty="0" smtClean="0">
                <a:solidFill>
                  <a:srgbClr val="007450"/>
                </a:solidFill>
                <a:latin typeface="+mn-lt"/>
              </a:rPr>
              <a:t>	Plano bienal publicado na página da CVM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Espaço Reservado para Conteúdo 1"/>
          <p:cNvSpPr txBox="1">
            <a:spLocks/>
          </p:cNvSpPr>
          <p:nvPr/>
        </p:nvSpPr>
        <p:spPr bwMode="auto">
          <a:xfrm>
            <a:off x="6228184" y="3573016"/>
            <a:ext cx="29158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noProof="0" dirty="0" smtClean="0">
                <a:solidFill>
                  <a:srgbClr val="007450"/>
                </a:solidFill>
                <a:latin typeface="+mn-lt"/>
              </a:rPr>
              <a:t>↑prejuízo potencial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noProof="0" dirty="0" smtClean="0">
                <a:solidFill>
                  <a:srgbClr val="007450"/>
                </a:solidFill>
                <a:latin typeface="+mn-lt"/>
              </a:rPr>
              <a:t>↑atenção do regulador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Espaço Reservado para Conteúdo 1"/>
          <p:cNvSpPr txBox="1">
            <a:spLocks/>
          </p:cNvSpPr>
          <p:nvPr/>
        </p:nvSpPr>
        <p:spPr bwMode="auto">
          <a:xfrm>
            <a:off x="6380584" y="5085184"/>
            <a:ext cx="29158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noProof="0" dirty="0" smtClean="0">
                <a:solidFill>
                  <a:srgbClr val="007450"/>
                </a:solidFill>
                <a:latin typeface="+mn-lt"/>
              </a:rPr>
              <a:t>↑chance de ocorrência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pt-BR" sz="2000" i="1" noProof="0" dirty="0" smtClean="0">
                <a:solidFill>
                  <a:srgbClr val="007450"/>
                </a:solidFill>
                <a:latin typeface="+mn-lt"/>
              </a:rPr>
              <a:t>↑atenção do regulador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rgbClr val="0074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727</Words>
  <Application>Microsoft Office PowerPoint</Application>
  <PresentationFormat>Apresentação na tela (4:3)</PresentationFormat>
  <Paragraphs>249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Cuidados na escolha e monitoramento de fundos de investimento</vt:lpstr>
      <vt:lpstr>Slide 2</vt:lpstr>
      <vt:lpstr>Agenda</vt:lpstr>
      <vt:lpstr>Panorama da indústria</vt:lpstr>
      <vt:lpstr>Estrutura regulatória</vt:lpstr>
      <vt:lpstr>Alerta</vt:lpstr>
      <vt:lpstr>Pilares da regulação 1/2</vt:lpstr>
      <vt:lpstr>Pilares da regulação 2/2</vt:lpstr>
      <vt:lpstr>Supervisão baseada em risco (SBR)</vt:lpstr>
      <vt:lpstr>Cenário em mudança</vt:lpstr>
      <vt:lpstr>SBR Fundos de investimento</vt:lpstr>
      <vt:lpstr>Riscos</vt:lpstr>
      <vt:lpstr>Principais prestadores de serviço dos fundos</vt:lpstr>
      <vt:lpstr>Fatores relevantes na seleção de um fundo</vt:lpstr>
      <vt:lpstr>Fatores relevantes na seleção de um fundo</vt:lpstr>
      <vt:lpstr>Fatores relevantes na seleção de um fundo</vt:lpstr>
      <vt:lpstr>Fatores relevantes na seleção de um fundo</vt:lpstr>
      <vt:lpstr>Due dilligence – modelo Anbima</vt:lpstr>
      <vt:lpstr>Due dilligence – modelo Anbima</vt:lpstr>
      <vt:lpstr>Acompanhamento</vt:lpstr>
      <vt:lpstr>Acompanhamento</vt:lpstr>
      <vt:lpstr>Problema comum</vt:lpstr>
      <vt:lpstr>Atendimento ao investidor</vt:lpstr>
      <vt:lpstr>Slide 24</vt:lpstr>
    </vt:vector>
  </TitlesOfParts>
  <Company>CVM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CVM</dc:creator>
  <cp:lastModifiedBy>fbsantos</cp:lastModifiedBy>
  <cp:revision>119</cp:revision>
  <dcterms:created xsi:type="dcterms:W3CDTF">2014-06-03T21:40:48Z</dcterms:created>
  <dcterms:modified xsi:type="dcterms:W3CDTF">2014-11-05T17:14:58Z</dcterms:modified>
</cp:coreProperties>
</file>